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61" r:id="rId3"/>
    <p:sldId id="264" r:id="rId4"/>
    <p:sldId id="293" r:id="rId5"/>
    <p:sldId id="277" r:id="rId6"/>
    <p:sldId id="266" r:id="rId7"/>
    <p:sldId id="276" r:id="rId8"/>
    <p:sldId id="294" r:id="rId9"/>
    <p:sldId id="269" r:id="rId10"/>
    <p:sldId id="279" r:id="rId11"/>
    <p:sldId id="282" r:id="rId12"/>
    <p:sldId id="285" r:id="rId13"/>
    <p:sldId id="295" r:id="rId14"/>
    <p:sldId id="270" r:id="rId15"/>
    <p:sldId id="271" r:id="rId16"/>
    <p:sldId id="272" r:id="rId1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04BC"/>
    <a:srgbClr val="0000FF"/>
    <a:srgbClr val="2920A0"/>
    <a:srgbClr val="CC3300"/>
    <a:srgbClr val="D0CFCE"/>
    <a:srgbClr val="C7E0BE"/>
    <a:srgbClr val="CEEAB4"/>
    <a:srgbClr val="DDF0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1236"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3B4DE068-35BD-4252-BE8F-2D9B9BB2D20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89F5B99-CA19-4F03-A8B9-1773BF2DDE31}" type="slidenum">
              <a:rPr lang="en-US" altLang="en-US"/>
              <a:pPr>
                <a:spcBef>
                  <a:spcPct val="0"/>
                </a:spcBef>
              </a:pPr>
              <a:t>3</a:t>
            </a:fld>
            <a:endParaRPr lang="en-US" altLang="en-US"/>
          </a:p>
        </p:txBody>
      </p:sp>
      <p:sp>
        <p:nvSpPr>
          <p:cNvPr id="6147" name="Rectangle 2"/>
          <p:cNvSpPr>
            <a:spLocks noRo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F43AE41-D74F-41E7-BB94-2E75089895E5}" type="slidenum">
              <a:rPr lang="vi-VN" altLang="en-US"/>
              <a:pPr>
                <a:spcBef>
                  <a:spcPct val="0"/>
                </a:spcBef>
              </a:pPr>
              <a:t>4</a:t>
            </a:fld>
            <a:endParaRPr lang="vi-VN" altLang="en-US"/>
          </a:p>
        </p:txBody>
      </p:sp>
      <p:sp>
        <p:nvSpPr>
          <p:cNvPr id="8195" name="Rectangle 2"/>
          <p:cNvSpPr>
            <a:spLocks noRo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3BC2D0-71F6-4155-988D-8234DA242650}" type="slidenum">
              <a:rPr lang="en-US" altLang="en-US"/>
              <a:pPr>
                <a:defRPr/>
              </a:pPr>
              <a:t>‹#›</a:t>
            </a:fld>
            <a:endParaRPr lang="en-US" altLang="en-US"/>
          </a:p>
        </p:txBody>
      </p:sp>
    </p:spTree>
    <p:extLst>
      <p:ext uri="{BB962C8B-B14F-4D97-AF65-F5344CB8AC3E}">
        <p14:creationId xmlns:p14="http://schemas.microsoft.com/office/powerpoint/2010/main" val="4065859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46EFB8-A88A-4DA0-B8B3-27987B14BF98}" type="slidenum">
              <a:rPr lang="en-US" altLang="en-US"/>
              <a:pPr>
                <a:defRPr/>
              </a:pPr>
              <a:t>‹#›</a:t>
            </a:fld>
            <a:endParaRPr lang="en-US" altLang="en-US"/>
          </a:p>
        </p:txBody>
      </p:sp>
    </p:spTree>
    <p:extLst>
      <p:ext uri="{BB962C8B-B14F-4D97-AF65-F5344CB8AC3E}">
        <p14:creationId xmlns:p14="http://schemas.microsoft.com/office/powerpoint/2010/main" val="1460497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5EF7BB-87EB-4C2F-A40C-03DB25B31292}" type="slidenum">
              <a:rPr lang="en-US" altLang="en-US"/>
              <a:pPr>
                <a:defRPr/>
              </a:pPr>
              <a:t>‹#›</a:t>
            </a:fld>
            <a:endParaRPr lang="en-US" altLang="en-US"/>
          </a:p>
        </p:txBody>
      </p:sp>
    </p:spTree>
    <p:extLst>
      <p:ext uri="{BB962C8B-B14F-4D97-AF65-F5344CB8AC3E}">
        <p14:creationId xmlns:p14="http://schemas.microsoft.com/office/powerpoint/2010/main" val="1485316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644881-25FB-419E-AE31-504ED15D6B1E}" type="slidenum">
              <a:rPr lang="en-US" altLang="en-US"/>
              <a:pPr>
                <a:defRPr/>
              </a:pPr>
              <a:t>‹#›</a:t>
            </a:fld>
            <a:endParaRPr lang="en-US" altLang="en-US"/>
          </a:p>
        </p:txBody>
      </p:sp>
    </p:spTree>
    <p:extLst>
      <p:ext uri="{BB962C8B-B14F-4D97-AF65-F5344CB8AC3E}">
        <p14:creationId xmlns:p14="http://schemas.microsoft.com/office/powerpoint/2010/main" val="527743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9480B3-3C78-4C3C-9F2C-639ED904DD0C}" type="slidenum">
              <a:rPr lang="en-US" altLang="en-US"/>
              <a:pPr>
                <a:defRPr/>
              </a:pPr>
              <a:t>‹#›</a:t>
            </a:fld>
            <a:endParaRPr lang="en-US" altLang="en-US"/>
          </a:p>
        </p:txBody>
      </p:sp>
    </p:spTree>
    <p:extLst>
      <p:ext uri="{BB962C8B-B14F-4D97-AF65-F5344CB8AC3E}">
        <p14:creationId xmlns:p14="http://schemas.microsoft.com/office/powerpoint/2010/main" val="4211090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E3EC0E-872C-401C-B683-CE103A41C2F5}" type="slidenum">
              <a:rPr lang="en-US" altLang="en-US"/>
              <a:pPr>
                <a:defRPr/>
              </a:pPr>
              <a:t>‹#›</a:t>
            </a:fld>
            <a:endParaRPr lang="en-US" altLang="en-US"/>
          </a:p>
        </p:txBody>
      </p:sp>
    </p:spTree>
    <p:extLst>
      <p:ext uri="{BB962C8B-B14F-4D97-AF65-F5344CB8AC3E}">
        <p14:creationId xmlns:p14="http://schemas.microsoft.com/office/powerpoint/2010/main" val="1793596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3F51D7D-4807-4175-BE22-66BE7C0CD93B}" type="slidenum">
              <a:rPr lang="en-US" altLang="en-US"/>
              <a:pPr>
                <a:defRPr/>
              </a:pPr>
              <a:t>‹#›</a:t>
            </a:fld>
            <a:endParaRPr lang="en-US" altLang="en-US"/>
          </a:p>
        </p:txBody>
      </p:sp>
    </p:spTree>
    <p:extLst>
      <p:ext uri="{BB962C8B-B14F-4D97-AF65-F5344CB8AC3E}">
        <p14:creationId xmlns:p14="http://schemas.microsoft.com/office/powerpoint/2010/main" val="1093078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5BA3F97-5DCC-45EF-A7F8-B023FFB82EE3}" type="slidenum">
              <a:rPr lang="en-US" altLang="en-US"/>
              <a:pPr>
                <a:defRPr/>
              </a:pPr>
              <a:t>‹#›</a:t>
            </a:fld>
            <a:endParaRPr lang="en-US" altLang="en-US"/>
          </a:p>
        </p:txBody>
      </p:sp>
    </p:spTree>
    <p:extLst>
      <p:ext uri="{BB962C8B-B14F-4D97-AF65-F5344CB8AC3E}">
        <p14:creationId xmlns:p14="http://schemas.microsoft.com/office/powerpoint/2010/main" val="2094964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AE4C5F1-9BE1-4D3C-BAEC-F19E0C016BAF}" type="slidenum">
              <a:rPr lang="en-US" altLang="en-US"/>
              <a:pPr>
                <a:defRPr/>
              </a:pPr>
              <a:t>‹#›</a:t>
            </a:fld>
            <a:endParaRPr lang="en-US" altLang="en-US"/>
          </a:p>
        </p:txBody>
      </p:sp>
    </p:spTree>
    <p:extLst>
      <p:ext uri="{BB962C8B-B14F-4D97-AF65-F5344CB8AC3E}">
        <p14:creationId xmlns:p14="http://schemas.microsoft.com/office/powerpoint/2010/main" val="1021853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119831-1B94-4263-AF81-F940AC94915F}" type="slidenum">
              <a:rPr lang="en-US" altLang="en-US"/>
              <a:pPr>
                <a:defRPr/>
              </a:pPr>
              <a:t>‹#›</a:t>
            </a:fld>
            <a:endParaRPr lang="en-US" altLang="en-US"/>
          </a:p>
        </p:txBody>
      </p:sp>
    </p:spTree>
    <p:extLst>
      <p:ext uri="{BB962C8B-B14F-4D97-AF65-F5344CB8AC3E}">
        <p14:creationId xmlns:p14="http://schemas.microsoft.com/office/powerpoint/2010/main" val="4029272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AAD271-F80D-49FA-BBAA-0E1E6C5B883E}" type="slidenum">
              <a:rPr lang="en-US" altLang="en-US"/>
              <a:pPr>
                <a:defRPr/>
              </a:pPr>
              <a:t>‹#›</a:t>
            </a:fld>
            <a:endParaRPr lang="en-US" altLang="en-US"/>
          </a:p>
        </p:txBody>
      </p:sp>
    </p:spTree>
    <p:extLst>
      <p:ext uri="{BB962C8B-B14F-4D97-AF65-F5344CB8AC3E}">
        <p14:creationId xmlns:p14="http://schemas.microsoft.com/office/powerpoint/2010/main" val="1056115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7CE2721D-9B25-44E7-9EB5-AE26F35A1D7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oleObject" Target="../embeddings/oleObject7.bin"/><Relationship Id="rId7" Type="http://schemas.openxmlformats.org/officeDocument/2006/relationships/oleObject" Target="../embeddings/oleObject9.bin"/><Relationship Id="rId12"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7.png"/><Relationship Id="rId11" Type="http://schemas.openxmlformats.org/officeDocument/2006/relationships/oleObject" Target="../embeddings/oleObject11.bin"/><Relationship Id="rId5" Type="http://schemas.openxmlformats.org/officeDocument/2006/relationships/oleObject" Target="../embeddings/oleObject8.bin"/><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oleObject" Target="../embeddings/oleObject10.bin"/></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images.google.com.vn/imgres?imgurl=http://www.khoahoc.com.vn/photos/image/2007/07/17/Hoa_Dong_Tien.jpg&amp;imgrefurl=http://www.khoahoc.com.vn/view.asp%3FCat_ID%3D10%26Cat_Sub_ID%3D0%26news_id%3D16280&amp;h=305&amp;w=420&amp;sz=23&amp;hl=vi&amp;start=39&amp;tbnid=WQim7r_fTxEOKM:&amp;tbnh=91&amp;tbnw=125&amp;prev="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images.google.com.vn/imgres?imgurl=http://www.khoahoc.com.vn/photos/image/2007/07/17/Hoa_Dong_Tien.jpg&amp;imgrefurl=http://www.khoahoc.com.vn/view.asp%3FCat_ID%3D10%26Cat_Sub_ID%3D0%26news_id%3D16280&amp;h=305&amp;w=420&amp;sz=23&amp;hl=vi&amp;start=39&amp;tbnid=WQim7r_fTxEOKM:&amp;tbnh=91&amp;tbnw=125&amp;prev="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6.png"/><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oleObject" Target="../embeddings/oleObject4.bin"/><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33400" y="2667000"/>
            <a:ext cx="8229600" cy="1143000"/>
          </a:xfrm>
        </p:spPr>
        <p:txBody>
          <a:bodyPr/>
          <a:lstStyle/>
          <a:p>
            <a:pPr eaLnBrk="1" hangingPunct="1"/>
            <a:r>
              <a:rPr lang="en-US" altLang="en-US" sz="6000" b="1" smtClean="0">
                <a:solidFill>
                  <a:srgbClr val="CC3300"/>
                </a:solidFill>
              </a:rPr>
              <a:t>BÀI 41. DIỄN THẾ SINH THÁI</a:t>
            </a:r>
          </a:p>
        </p:txBody>
      </p:sp>
      <p:sp>
        <p:nvSpPr>
          <p:cNvPr id="3075" name="Slide Number Placeholder 1"/>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7C9A27A-4F56-474F-85A2-7029D88F909C}" type="slidenum">
              <a:rPr lang="en-US" altLang="en-US" sz="1400"/>
              <a:pPr>
                <a:spcBef>
                  <a:spcPct val="0"/>
                </a:spcBef>
                <a:buFontTx/>
                <a:buNone/>
              </a:pPr>
              <a:t>1</a:t>
            </a:fld>
            <a:endParaRPr lang="en-US" altLang="en-US" sz="14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152400" y="166688"/>
            <a:ext cx="8839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800" b="1">
                <a:solidFill>
                  <a:srgbClr val="0000FF"/>
                </a:solidFill>
                <a:latin typeface="Times New Roman" panose="02020603050405020304" pitchFamily="18" charset="0"/>
              </a:rPr>
              <a:t>III.  NGUYÊN NHÂN DIỄN THẾ SINH THÁI</a:t>
            </a:r>
            <a:endParaRPr lang="en-US" altLang="en-US" sz="2800">
              <a:solidFill>
                <a:srgbClr val="0000FF"/>
              </a:solidFill>
              <a:latin typeface="Times New Roman" panose="02020603050405020304" pitchFamily="18" charset="0"/>
            </a:endParaRPr>
          </a:p>
        </p:txBody>
      </p:sp>
      <p:sp>
        <p:nvSpPr>
          <p:cNvPr id="34821" name="Text Box 5"/>
          <p:cNvSpPr txBox="1">
            <a:spLocks noChangeArrowheads="1"/>
          </p:cNvSpPr>
          <p:nvPr/>
        </p:nvSpPr>
        <p:spPr bwMode="auto">
          <a:xfrm>
            <a:off x="304800" y="685800"/>
            <a:ext cx="8382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rgbClr val="FF0000"/>
                </a:solidFill>
                <a:latin typeface="Times New Roman" panose="02020603050405020304" pitchFamily="18" charset="0"/>
                <a:cs typeface="Times New Roman" panose="02020603050405020304" pitchFamily="18" charset="0"/>
              </a:rPr>
              <a:t>2. Nguyên nhân bên trong</a:t>
            </a:r>
          </a:p>
        </p:txBody>
      </p:sp>
      <p:sp>
        <p:nvSpPr>
          <p:cNvPr id="34822" name="AutoShape 6"/>
          <p:cNvSpPr>
            <a:spLocks noChangeArrowheads="1"/>
          </p:cNvSpPr>
          <p:nvPr/>
        </p:nvSpPr>
        <p:spPr bwMode="auto">
          <a:xfrm>
            <a:off x="2209800" y="1981200"/>
            <a:ext cx="4572000" cy="838200"/>
          </a:xfrm>
          <a:prstGeom prst="wedgeRoundRectCallout">
            <a:avLst>
              <a:gd name="adj1" fmla="val -45764"/>
              <a:gd name="adj2" fmla="val 90153"/>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t>Nguyên nhân bên trong gây ra diễn thế là gì?</a:t>
            </a:r>
          </a:p>
        </p:txBody>
      </p:sp>
      <p:graphicFrame>
        <p:nvGraphicFramePr>
          <p:cNvPr id="34824" name="Object 8"/>
          <p:cNvGraphicFramePr>
            <a:graphicFrameLocks noChangeAspect="1"/>
          </p:cNvGraphicFramePr>
          <p:nvPr/>
        </p:nvGraphicFramePr>
        <p:xfrm>
          <a:off x="1752600" y="5495925"/>
          <a:ext cx="1143000" cy="981075"/>
        </p:xfrm>
        <a:graphic>
          <a:graphicData uri="http://schemas.openxmlformats.org/presentationml/2006/ole">
            <mc:AlternateContent xmlns:mc="http://schemas.openxmlformats.org/markup-compatibility/2006">
              <mc:Choice xmlns:v="urn:schemas-microsoft-com:vml" Requires="v">
                <p:oleObj spid="_x0000_s14348" name="Bitmap Image" r:id="rId3" imgW="1000000" imgH="980952" progId="Paint.Picture">
                  <p:embed/>
                </p:oleObj>
              </mc:Choice>
              <mc:Fallback>
                <p:oleObj name="Bitmap Image" r:id="rId3" imgW="1000000" imgH="980952" progId="Paint.Picture">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5495925"/>
                        <a:ext cx="114300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5" name="Object 9"/>
          <p:cNvGraphicFramePr>
            <a:graphicFrameLocks noChangeAspect="1"/>
          </p:cNvGraphicFramePr>
          <p:nvPr/>
        </p:nvGraphicFramePr>
        <p:xfrm>
          <a:off x="2895600" y="4781550"/>
          <a:ext cx="1066800" cy="1695450"/>
        </p:xfrm>
        <a:graphic>
          <a:graphicData uri="http://schemas.openxmlformats.org/presentationml/2006/ole">
            <mc:AlternateContent xmlns:mc="http://schemas.openxmlformats.org/markup-compatibility/2006">
              <mc:Choice xmlns:v="urn:schemas-microsoft-com:vml" Requires="v">
                <p:oleObj spid="_x0000_s14349" name="Bitmap Image" r:id="rId5" imgW="1628571" imgH="1695687" progId="Paint.Picture">
                  <p:embed/>
                </p:oleObj>
              </mc:Choice>
              <mc:Fallback>
                <p:oleObj name="Bitmap Image" r:id="rId5" imgW="1628571" imgH="1695687" progId="Paint.Picture">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781550"/>
                        <a:ext cx="1066800"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6" name="Object 10"/>
          <p:cNvGraphicFramePr>
            <a:graphicFrameLocks noChangeAspect="1"/>
          </p:cNvGraphicFramePr>
          <p:nvPr/>
        </p:nvGraphicFramePr>
        <p:xfrm>
          <a:off x="3979863" y="4057650"/>
          <a:ext cx="1354137" cy="2419350"/>
        </p:xfrm>
        <a:graphic>
          <a:graphicData uri="http://schemas.openxmlformats.org/presentationml/2006/ole">
            <mc:AlternateContent xmlns:mc="http://schemas.openxmlformats.org/markup-compatibility/2006">
              <mc:Choice xmlns:v="urn:schemas-microsoft-com:vml" Requires="v">
                <p:oleObj spid="_x0000_s14350" name="Bitmap Image" r:id="rId7" imgW="2000000" imgH="2419048" progId="Paint.Picture">
                  <p:embed/>
                </p:oleObj>
              </mc:Choice>
              <mc:Fallback>
                <p:oleObj name="Bitmap Image" r:id="rId7" imgW="2000000" imgH="2419048" progId="Paint.Picture">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79863" y="4057650"/>
                        <a:ext cx="1354137"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7" name="Object 11"/>
          <p:cNvGraphicFramePr>
            <a:graphicFrameLocks noChangeAspect="1"/>
          </p:cNvGraphicFramePr>
          <p:nvPr/>
        </p:nvGraphicFramePr>
        <p:xfrm>
          <a:off x="5334000" y="3105150"/>
          <a:ext cx="1752600" cy="3371850"/>
        </p:xfrm>
        <a:graphic>
          <a:graphicData uri="http://schemas.openxmlformats.org/presentationml/2006/ole">
            <mc:AlternateContent xmlns:mc="http://schemas.openxmlformats.org/markup-compatibility/2006">
              <mc:Choice xmlns:v="urn:schemas-microsoft-com:vml" Requires="v">
                <p:oleObj spid="_x0000_s14351" name="Bitmap Image" r:id="rId9" imgW="2523810" imgH="3371429" progId="Paint.Picture">
                  <p:embed/>
                </p:oleObj>
              </mc:Choice>
              <mc:Fallback>
                <p:oleObj name="Bitmap Image" r:id="rId9" imgW="2523810" imgH="3371429" progId="Paint.Picture">
                  <p:embed/>
                  <p:pic>
                    <p:nvPicPr>
                      <p:cNvPr id="0"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3105150"/>
                        <a:ext cx="175260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8" name="Object 12"/>
          <p:cNvGraphicFramePr>
            <a:graphicFrameLocks noChangeAspect="1"/>
          </p:cNvGraphicFramePr>
          <p:nvPr/>
        </p:nvGraphicFramePr>
        <p:xfrm>
          <a:off x="7086600" y="2971800"/>
          <a:ext cx="1228725" cy="3581400"/>
        </p:xfrm>
        <a:graphic>
          <a:graphicData uri="http://schemas.openxmlformats.org/presentationml/2006/ole">
            <mc:AlternateContent xmlns:mc="http://schemas.openxmlformats.org/markup-compatibility/2006">
              <mc:Choice xmlns:v="urn:schemas-microsoft-com:vml" Requires="v">
                <p:oleObj spid="_x0000_s14352" name="Bitmap Image" r:id="rId11" imgW="1638529" imgH="4401164" progId="Paint.Picture">
                  <p:embed/>
                </p:oleObj>
              </mc:Choice>
              <mc:Fallback>
                <p:oleObj name="Bitmap Image" r:id="rId11" imgW="1638529" imgH="4401164" progId="Paint.Picture">
                  <p:embed/>
                  <p:pic>
                    <p:nvPicPr>
                      <p:cNvPr id="0" name="Object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86600" y="2971800"/>
                        <a:ext cx="1228725"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29" name="Text Box 13"/>
          <p:cNvSpPr txBox="1">
            <a:spLocks noChangeArrowheads="1"/>
          </p:cNvSpPr>
          <p:nvPr/>
        </p:nvSpPr>
        <p:spPr bwMode="auto">
          <a:xfrm>
            <a:off x="533400" y="36576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t>Ví dụ 1</a:t>
            </a:r>
          </a:p>
        </p:txBody>
      </p:sp>
      <p:sp>
        <p:nvSpPr>
          <p:cNvPr id="14347" name="Slide Number Placeholder 1"/>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F54540B-AFA2-4EE6-B2CD-BC81FD8B6B0A}" type="slidenum">
              <a:rPr lang="en-US" altLang="en-US" sz="1400"/>
              <a:pPr>
                <a:spcBef>
                  <a:spcPct val="0"/>
                </a:spcBef>
                <a:buFontTx/>
                <a:buNone/>
              </a:pPr>
              <a:t>10</a:t>
            </a:fld>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821"/>
                                        </p:tgtEl>
                                        <p:attrNameLst>
                                          <p:attrName>style.visibility</p:attrName>
                                        </p:attrNameLst>
                                      </p:cBhvr>
                                      <p:to>
                                        <p:strVal val="visible"/>
                                      </p:to>
                                    </p:set>
                                    <p:animEffect transition="in" filter="blinds(horizontal)">
                                      <p:cBhvr>
                                        <p:cTn id="7" dur="500"/>
                                        <p:tgtEl>
                                          <p:spTgt spid="348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4822"/>
                                        </p:tgtEl>
                                        <p:attrNameLst>
                                          <p:attrName>style.visibility</p:attrName>
                                        </p:attrNameLst>
                                      </p:cBhvr>
                                      <p:to>
                                        <p:strVal val="visible"/>
                                      </p:to>
                                    </p:set>
                                    <p:animEffect transition="in" filter="blinds(horizontal)">
                                      <p:cBhvr>
                                        <p:cTn id="12" dur="500"/>
                                        <p:tgtEl>
                                          <p:spTgt spid="348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4829"/>
                                        </p:tgtEl>
                                        <p:attrNameLst>
                                          <p:attrName>style.visibility</p:attrName>
                                        </p:attrNameLst>
                                      </p:cBhvr>
                                      <p:to>
                                        <p:strVal val="visible"/>
                                      </p:to>
                                    </p:set>
                                    <p:animEffect transition="in" filter="blinds(horizontal)">
                                      <p:cBhvr>
                                        <p:cTn id="17" dur="500"/>
                                        <p:tgtEl>
                                          <p:spTgt spid="3482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4824"/>
                                        </p:tgtEl>
                                        <p:attrNameLst>
                                          <p:attrName>style.visibility</p:attrName>
                                        </p:attrNameLst>
                                      </p:cBhvr>
                                      <p:to>
                                        <p:strVal val="visible"/>
                                      </p:to>
                                    </p:set>
                                    <p:animEffect transition="in" filter="blinds(horizontal)">
                                      <p:cBhvr>
                                        <p:cTn id="22" dur="500"/>
                                        <p:tgtEl>
                                          <p:spTgt spid="34824"/>
                                        </p:tgtEl>
                                      </p:cBhvr>
                                    </p:animEffect>
                                  </p:childTnLst>
                                </p:cTn>
                              </p:par>
                              <p:par>
                                <p:cTn id="23" presetID="3" presetClass="entr" presetSubtype="10" fill="hold" nodeType="withEffect">
                                  <p:stCondLst>
                                    <p:cond delay="0"/>
                                  </p:stCondLst>
                                  <p:childTnLst>
                                    <p:set>
                                      <p:cBhvr>
                                        <p:cTn id="24" dur="1" fill="hold">
                                          <p:stCondLst>
                                            <p:cond delay="0"/>
                                          </p:stCondLst>
                                        </p:cTn>
                                        <p:tgtEl>
                                          <p:spTgt spid="34825"/>
                                        </p:tgtEl>
                                        <p:attrNameLst>
                                          <p:attrName>style.visibility</p:attrName>
                                        </p:attrNameLst>
                                      </p:cBhvr>
                                      <p:to>
                                        <p:strVal val="visible"/>
                                      </p:to>
                                    </p:set>
                                    <p:animEffect transition="in" filter="blinds(horizontal)">
                                      <p:cBhvr>
                                        <p:cTn id="25" dur="500"/>
                                        <p:tgtEl>
                                          <p:spTgt spid="34825"/>
                                        </p:tgtEl>
                                      </p:cBhvr>
                                    </p:animEffect>
                                  </p:childTnLst>
                                </p:cTn>
                              </p:par>
                              <p:par>
                                <p:cTn id="26" presetID="3" presetClass="entr" presetSubtype="10" fill="hold" nodeType="withEffect">
                                  <p:stCondLst>
                                    <p:cond delay="0"/>
                                  </p:stCondLst>
                                  <p:childTnLst>
                                    <p:set>
                                      <p:cBhvr>
                                        <p:cTn id="27" dur="1" fill="hold">
                                          <p:stCondLst>
                                            <p:cond delay="0"/>
                                          </p:stCondLst>
                                        </p:cTn>
                                        <p:tgtEl>
                                          <p:spTgt spid="34826"/>
                                        </p:tgtEl>
                                        <p:attrNameLst>
                                          <p:attrName>style.visibility</p:attrName>
                                        </p:attrNameLst>
                                      </p:cBhvr>
                                      <p:to>
                                        <p:strVal val="visible"/>
                                      </p:to>
                                    </p:set>
                                    <p:animEffect transition="in" filter="blinds(horizontal)">
                                      <p:cBhvr>
                                        <p:cTn id="28" dur="500"/>
                                        <p:tgtEl>
                                          <p:spTgt spid="34826"/>
                                        </p:tgtEl>
                                      </p:cBhvr>
                                    </p:animEffect>
                                  </p:childTnLst>
                                </p:cTn>
                              </p:par>
                              <p:par>
                                <p:cTn id="29" presetID="3" presetClass="entr" presetSubtype="10" fill="hold" nodeType="withEffect">
                                  <p:stCondLst>
                                    <p:cond delay="0"/>
                                  </p:stCondLst>
                                  <p:childTnLst>
                                    <p:set>
                                      <p:cBhvr>
                                        <p:cTn id="30" dur="1" fill="hold">
                                          <p:stCondLst>
                                            <p:cond delay="0"/>
                                          </p:stCondLst>
                                        </p:cTn>
                                        <p:tgtEl>
                                          <p:spTgt spid="34827"/>
                                        </p:tgtEl>
                                        <p:attrNameLst>
                                          <p:attrName>style.visibility</p:attrName>
                                        </p:attrNameLst>
                                      </p:cBhvr>
                                      <p:to>
                                        <p:strVal val="visible"/>
                                      </p:to>
                                    </p:set>
                                    <p:animEffect transition="in" filter="blinds(horizontal)">
                                      <p:cBhvr>
                                        <p:cTn id="31" dur="500"/>
                                        <p:tgtEl>
                                          <p:spTgt spid="34827"/>
                                        </p:tgtEl>
                                      </p:cBhvr>
                                    </p:animEffect>
                                  </p:childTnLst>
                                </p:cTn>
                              </p:par>
                              <p:par>
                                <p:cTn id="32" presetID="3" presetClass="entr" presetSubtype="10" fill="hold" nodeType="withEffect">
                                  <p:stCondLst>
                                    <p:cond delay="0"/>
                                  </p:stCondLst>
                                  <p:childTnLst>
                                    <p:set>
                                      <p:cBhvr>
                                        <p:cTn id="33" dur="1" fill="hold">
                                          <p:stCondLst>
                                            <p:cond delay="0"/>
                                          </p:stCondLst>
                                        </p:cTn>
                                        <p:tgtEl>
                                          <p:spTgt spid="34828"/>
                                        </p:tgtEl>
                                        <p:attrNameLst>
                                          <p:attrName>style.visibility</p:attrName>
                                        </p:attrNameLst>
                                      </p:cBhvr>
                                      <p:to>
                                        <p:strVal val="visible"/>
                                      </p:to>
                                    </p:set>
                                    <p:animEffect transition="in" filter="blinds(horizontal)">
                                      <p:cBhvr>
                                        <p:cTn id="34" dur="500"/>
                                        <p:tgtEl>
                                          <p:spTgt spid="34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p:bldP spid="34822" grpId="0" animBg="1"/>
      <p:bldP spid="348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090217171512-627-1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676400"/>
            <a:ext cx="3657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descr="Bò rừng Biz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267200"/>
            <a:ext cx="3657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zub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693863"/>
            <a:ext cx="5181600" cy="501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7"/>
          <p:cNvSpPr txBox="1">
            <a:spLocks noChangeArrowheads="1"/>
          </p:cNvSpPr>
          <p:nvPr/>
        </p:nvSpPr>
        <p:spPr bwMode="auto">
          <a:xfrm>
            <a:off x="609600" y="152400"/>
            <a:ext cx="8534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t>Ví dụ 2:</a:t>
            </a:r>
            <a:r>
              <a:rPr lang="en-US" altLang="en-US" sz="2400"/>
              <a:t> Sự gia tăng quá nhanh của quần thể bò rừng bizon đã làm cạn kiệt nguồn cỏ của quần xã và không thể phục hồi kịp do vậy chính quần thể bò đang chiếm ưu thế lại bị tiêu diệt. Các nhóm loài khác lại có cơ hội phát triển.</a:t>
            </a:r>
          </a:p>
        </p:txBody>
      </p:sp>
      <p:sp>
        <p:nvSpPr>
          <p:cNvPr id="15366" name="Slide Number Placeholder 1"/>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EA09480-082E-42A9-B65D-C4D9A0B01678}" type="slidenum">
              <a:rPr lang="en-US" altLang="en-US" sz="1400"/>
              <a:pPr>
                <a:spcBef>
                  <a:spcPct val="0"/>
                </a:spcBef>
                <a:buFontTx/>
                <a:buNone/>
              </a:pPr>
              <a:t>11</a:t>
            </a:fld>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randombar(horizontal)">
                                      <p:cBhvr>
                                        <p:cTn id="7" dur="500"/>
                                        <p:tgtEl>
                                          <p:spTgt spid="38916"/>
                                        </p:tgtEl>
                                      </p:cBhvr>
                                    </p:animEffect>
                                  </p:childTnLst>
                                </p:cTn>
                              </p:par>
                              <p:par>
                                <p:cTn id="8" presetID="14" presetClass="entr" presetSubtype="10" fill="hold" nodeType="withEffect">
                                  <p:stCondLst>
                                    <p:cond delay="0"/>
                                  </p:stCondLst>
                                  <p:childTnLst>
                                    <p:set>
                                      <p:cBhvr>
                                        <p:cTn id="9" dur="1" fill="hold">
                                          <p:stCondLst>
                                            <p:cond delay="0"/>
                                          </p:stCondLst>
                                        </p:cTn>
                                        <p:tgtEl>
                                          <p:spTgt spid="38917"/>
                                        </p:tgtEl>
                                        <p:attrNameLst>
                                          <p:attrName>style.visibility</p:attrName>
                                        </p:attrNameLst>
                                      </p:cBhvr>
                                      <p:to>
                                        <p:strVal val="visible"/>
                                      </p:to>
                                    </p:set>
                                    <p:animEffect transition="in" filter="randombar(horizontal)">
                                      <p:cBhvr>
                                        <p:cTn id="10" dur="500"/>
                                        <p:tgtEl>
                                          <p:spTgt spid="38917"/>
                                        </p:tgtEl>
                                      </p:cBhvr>
                                    </p:animEffect>
                                  </p:childTnLst>
                                </p:cTn>
                              </p:par>
                              <p:par>
                                <p:cTn id="11" presetID="14" presetClass="entr" presetSubtype="10" fill="hold" nodeType="withEffect">
                                  <p:stCondLst>
                                    <p:cond delay="0"/>
                                  </p:stCondLst>
                                  <p:childTnLst>
                                    <p:set>
                                      <p:cBhvr>
                                        <p:cTn id="12" dur="1" fill="hold">
                                          <p:stCondLst>
                                            <p:cond delay="0"/>
                                          </p:stCondLst>
                                        </p:cTn>
                                        <p:tgtEl>
                                          <p:spTgt spid="38918"/>
                                        </p:tgtEl>
                                        <p:attrNameLst>
                                          <p:attrName>style.visibility</p:attrName>
                                        </p:attrNameLst>
                                      </p:cBhvr>
                                      <p:to>
                                        <p:strVal val="visible"/>
                                      </p:to>
                                    </p:set>
                                    <p:animEffect transition="in" filter="randombar(horizontal)">
                                      <p:cBhvr>
                                        <p:cTn id="13" dur="500"/>
                                        <p:tgtEl>
                                          <p:spTgt spid="389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4" presetClass="exit" presetSubtype="10" fill="hold" nodeType="clickEffect">
                                  <p:stCondLst>
                                    <p:cond delay="0"/>
                                  </p:stCondLst>
                                  <p:childTnLst>
                                    <p:animEffect transition="out" filter="randombar(horizontal)">
                                      <p:cBhvr>
                                        <p:cTn id="17" dur="500"/>
                                        <p:tgtEl>
                                          <p:spTgt spid="38916"/>
                                        </p:tgtEl>
                                      </p:cBhvr>
                                    </p:animEffect>
                                    <p:set>
                                      <p:cBhvr>
                                        <p:cTn id="18" dur="1" fill="hold">
                                          <p:stCondLst>
                                            <p:cond delay="499"/>
                                          </p:stCondLst>
                                        </p:cTn>
                                        <p:tgtEl>
                                          <p:spTgt spid="38916"/>
                                        </p:tgtEl>
                                        <p:attrNameLst>
                                          <p:attrName>style.visibility</p:attrName>
                                        </p:attrNameLst>
                                      </p:cBhvr>
                                      <p:to>
                                        <p:strVal val="hidden"/>
                                      </p:to>
                                    </p:set>
                                  </p:childTnLst>
                                </p:cTn>
                              </p:par>
                              <p:par>
                                <p:cTn id="19" presetID="14" presetClass="exit" presetSubtype="10" fill="hold" nodeType="withEffect">
                                  <p:stCondLst>
                                    <p:cond delay="0"/>
                                  </p:stCondLst>
                                  <p:childTnLst>
                                    <p:animEffect transition="out" filter="randombar(horizontal)">
                                      <p:cBhvr>
                                        <p:cTn id="20" dur="500"/>
                                        <p:tgtEl>
                                          <p:spTgt spid="38917"/>
                                        </p:tgtEl>
                                      </p:cBhvr>
                                    </p:animEffect>
                                    <p:set>
                                      <p:cBhvr>
                                        <p:cTn id="21" dur="1" fill="hold">
                                          <p:stCondLst>
                                            <p:cond delay="499"/>
                                          </p:stCondLst>
                                        </p:cTn>
                                        <p:tgtEl>
                                          <p:spTgt spid="38917"/>
                                        </p:tgtEl>
                                        <p:attrNameLst>
                                          <p:attrName>style.visibility</p:attrName>
                                        </p:attrNameLst>
                                      </p:cBhvr>
                                      <p:to>
                                        <p:strVal val="hidden"/>
                                      </p:to>
                                    </p:set>
                                  </p:childTnLst>
                                </p:cTn>
                              </p:par>
                              <p:par>
                                <p:cTn id="22" presetID="14" presetClass="exit" presetSubtype="10" fill="hold" nodeType="withEffect">
                                  <p:stCondLst>
                                    <p:cond delay="0"/>
                                  </p:stCondLst>
                                  <p:childTnLst>
                                    <p:animEffect transition="out" filter="randombar(horizontal)">
                                      <p:cBhvr>
                                        <p:cTn id="23" dur="500"/>
                                        <p:tgtEl>
                                          <p:spTgt spid="38918"/>
                                        </p:tgtEl>
                                      </p:cBhvr>
                                    </p:animEffect>
                                    <p:set>
                                      <p:cBhvr>
                                        <p:cTn id="24" dur="1" fill="hold">
                                          <p:stCondLst>
                                            <p:cond delay="499"/>
                                          </p:stCondLst>
                                        </p:cTn>
                                        <p:tgtEl>
                                          <p:spTgt spid="389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381000" y="152400"/>
            <a:ext cx="609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rPr>
              <a:t>3. Các hoạt động của con người</a:t>
            </a:r>
          </a:p>
        </p:txBody>
      </p:sp>
      <p:pic>
        <p:nvPicPr>
          <p:cNvPr id="16387" name="Picture 3" descr="01_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419100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descr="20778337_images1535295_DSC_01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508375"/>
            <a:ext cx="4267200"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3-tainguy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685800"/>
            <a:ext cx="3886200"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428177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581400"/>
            <a:ext cx="4038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Slide Number Placeholder 1"/>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9AA42E2-6B65-420C-9385-3392E09B476C}" type="slidenum">
              <a:rPr lang="en-US" altLang="en-US" sz="1400"/>
              <a:pPr>
                <a:spcBef>
                  <a:spcPct val="0"/>
                </a:spcBef>
                <a:buFontTx/>
                <a:buNone/>
              </a:pPr>
              <a:t>12</a:t>
            </a:fld>
            <a:endParaRPr lang="en-US" altLang="en-US" sz="14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1"/>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C86D76C-A0F7-4ACD-8BC7-7A7BF9E3E4DD}" type="slidenum">
              <a:rPr lang="en-US" altLang="en-US"/>
              <a:pPr/>
              <a:t>13</a:t>
            </a:fld>
            <a:endParaRPr lang="en-US" altLang="en-US"/>
          </a:p>
        </p:txBody>
      </p:sp>
      <p:sp>
        <p:nvSpPr>
          <p:cNvPr id="17411" name="Rectangle 2"/>
          <p:cNvSpPr>
            <a:spLocks noChangeArrowheads="1"/>
          </p:cNvSpPr>
          <p:nvPr/>
        </p:nvSpPr>
        <p:spPr bwMode="auto">
          <a:xfrm>
            <a:off x="457200" y="914400"/>
            <a:ext cx="82296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30000"/>
              </a:lnSpc>
            </a:pPr>
            <a:r>
              <a:rPr lang="vi-VN" altLang="en-US" sz="2800">
                <a:solidFill>
                  <a:srgbClr val="000000"/>
                </a:solidFill>
                <a:latin typeface="Times New Roman" panose="02020603050405020304" pitchFamily="18" charset="0"/>
                <a:cs typeface="Times New Roman" panose="02020603050405020304" pitchFamily="18" charset="0"/>
              </a:rPr>
              <a:t>-</a:t>
            </a:r>
            <a:r>
              <a:rPr lang="pt-BR" altLang="en-US" sz="2800">
                <a:solidFill>
                  <a:srgbClr val="000000"/>
                </a:solidFill>
                <a:latin typeface="Times New Roman" panose="02020603050405020304" pitchFamily="18" charset="0"/>
                <a:cs typeface="Times New Roman" panose="02020603050405020304" pitchFamily="18" charset="0"/>
              </a:rPr>
              <a:t> Nguyên nhân bên ngoài: Do tác động mạnh mẽ của ngoại cảnh lên quần xã.</a:t>
            </a:r>
            <a:endParaRPr lang="en-US" altLang="en-US" sz="2800">
              <a:latin typeface="Times New Roman" panose="02020603050405020304" pitchFamily="18" charset="0"/>
              <a:cs typeface="Times New Roman" panose="02020603050405020304" pitchFamily="18" charset="0"/>
            </a:endParaRPr>
          </a:p>
          <a:p>
            <a:pPr algn="just" eaLnBrk="1" hangingPunct="1">
              <a:lnSpc>
                <a:spcPct val="130000"/>
              </a:lnSpc>
            </a:pPr>
            <a:r>
              <a:rPr lang="pt-BR" altLang="en-US" sz="2800">
                <a:solidFill>
                  <a:srgbClr val="000000"/>
                </a:solidFill>
                <a:latin typeface="Times New Roman" panose="02020603050405020304" pitchFamily="18" charset="0"/>
                <a:cs typeface="Times New Roman" panose="02020603050405020304" pitchFamily="18" charset="0"/>
              </a:rPr>
              <a:t>- Nguyên nhân bên trong: Sự cạnh tranh gay gắt giữa các loài trong quần xã</a:t>
            </a:r>
            <a:endParaRPr lang="en-US" altLang="en-US" sz="2800">
              <a:latin typeface="Times New Roman" panose="02020603050405020304" pitchFamily="18" charset="0"/>
              <a:cs typeface="Times New Roman" panose="02020603050405020304" pitchFamily="18" charset="0"/>
            </a:endParaRPr>
          </a:p>
          <a:p>
            <a:pPr algn="just" eaLnBrk="1" hangingPunct="1">
              <a:lnSpc>
                <a:spcPct val="130000"/>
              </a:lnSpc>
            </a:pPr>
            <a:r>
              <a:rPr lang="pt-BR" altLang="en-US" sz="2800">
                <a:solidFill>
                  <a:srgbClr val="000000"/>
                </a:solidFill>
                <a:latin typeface="Times New Roman" panose="02020603050405020304" pitchFamily="18" charset="0"/>
                <a:cs typeface="Times New Roman" panose="02020603050405020304" pitchFamily="18" charset="0"/>
              </a:rPr>
              <a:t>- Hoạt động khai thác tài nguyên của con người.</a:t>
            </a:r>
            <a:endParaRPr lang="en-US" altLang="en-US" sz="2800">
              <a:latin typeface="Times New Roman" panose="02020603050405020304" pitchFamily="18" charset="0"/>
              <a:cs typeface="Times New Roman" panose="02020603050405020304" pitchFamily="18" charset="0"/>
            </a:endParaRPr>
          </a:p>
        </p:txBody>
      </p:sp>
      <p:sp>
        <p:nvSpPr>
          <p:cNvPr id="17412" name="Rectangle 4"/>
          <p:cNvSpPr>
            <a:spLocks noChangeArrowheads="1"/>
          </p:cNvSpPr>
          <p:nvPr/>
        </p:nvSpPr>
        <p:spPr bwMode="auto">
          <a:xfrm>
            <a:off x="1066800" y="228600"/>
            <a:ext cx="883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800" b="1">
                <a:solidFill>
                  <a:srgbClr val="0000FF"/>
                </a:solidFill>
                <a:latin typeface="Times New Roman" panose="02020603050405020304" pitchFamily="18" charset="0"/>
              </a:rPr>
              <a:t>III.  NGUYÊN NHÂN DIỄN THẾ SINH THÁI</a:t>
            </a:r>
            <a:endParaRPr lang="en-US" altLang="en-US" sz="2800">
              <a:solidFill>
                <a:srgbClr val="0000FF"/>
              </a:solidFill>
              <a:latin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381000" y="152400"/>
            <a:ext cx="8534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0000FF"/>
                </a:solidFill>
                <a:latin typeface="Times New Roman" panose="02020603050405020304" pitchFamily="18" charset="0"/>
                <a:cs typeface="Times New Roman" panose="02020603050405020304" pitchFamily="18" charset="0"/>
              </a:rPr>
              <a:t>IV. TẦM QUAN TRỌNG CỦA VIỆC NGHIÊN CỨU DIỄN THẾ SINH THÁI.</a:t>
            </a:r>
          </a:p>
        </p:txBody>
      </p:sp>
      <p:sp>
        <p:nvSpPr>
          <p:cNvPr id="22531" name="Text Box 3"/>
          <p:cNvSpPr txBox="1">
            <a:spLocks noChangeArrowheads="1"/>
          </p:cNvSpPr>
          <p:nvPr/>
        </p:nvSpPr>
        <p:spPr bwMode="auto">
          <a:xfrm>
            <a:off x="3200400" y="2444750"/>
            <a:ext cx="2895600" cy="466725"/>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latin typeface="Times New Roman" panose="02020603050405020304" pitchFamily="18" charset="0"/>
                <a:cs typeface="Times New Roman" panose="02020603050405020304" pitchFamily="18" charset="0"/>
              </a:rPr>
              <a:t>Nghiên cứu diễn thế</a:t>
            </a:r>
          </a:p>
        </p:txBody>
      </p:sp>
      <p:sp>
        <p:nvSpPr>
          <p:cNvPr id="22532" name="Text Box 4"/>
          <p:cNvSpPr txBox="1">
            <a:spLocks noChangeArrowheads="1"/>
          </p:cNvSpPr>
          <p:nvPr/>
        </p:nvSpPr>
        <p:spPr bwMode="auto">
          <a:xfrm>
            <a:off x="2438400" y="3359150"/>
            <a:ext cx="449580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latin typeface="Times New Roman" panose="02020603050405020304" pitchFamily="18" charset="0"/>
                <a:cs typeface="Times New Roman" panose="02020603050405020304" pitchFamily="18" charset="0"/>
              </a:rPr>
              <a:t>Quy luật phát triển của quần xã</a:t>
            </a:r>
          </a:p>
        </p:txBody>
      </p:sp>
      <p:sp>
        <p:nvSpPr>
          <p:cNvPr id="22533" name="Text Box 5"/>
          <p:cNvSpPr txBox="1">
            <a:spLocks noChangeArrowheads="1"/>
          </p:cNvSpPr>
          <p:nvPr/>
        </p:nvSpPr>
        <p:spPr bwMode="auto">
          <a:xfrm>
            <a:off x="2286000" y="4267200"/>
            <a:ext cx="4876800"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latin typeface="Times New Roman" panose="02020603050405020304" pitchFamily="18" charset="0"/>
                <a:cs typeface="Times New Roman" panose="02020603050405020304" pitchFamily="18" charset="0"/>
              </a:rPr>
              <a:t>Dự đoán quần xã tồn tại trước đó và quần xã trong tương lai</a:t>
            </a:r>
          </a:p>
        </p:txBody>
      </p:sp>
      <p:sp>
        <p:nvSpPr>
          <p:cNvPr id="22534" name="Text Box 6"/>
          <p:cNvSpPr txBox="1">
            <a:spLocks noChangeArrowheads="1"/>
          </p:cNvSpPr>
          <p:nvPr/>
        </p:nvSpPr>
        <p:spPr bwMode="auto">
          <a:xfrm>
            <a:off x="381000" y="5721350"/>
            <a:ext cx="3048000"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latin typeface="Times New Roman" panose="02020603050405020304" pitchFamily="18" charset="0"/>
                <a:cs typeface="Times New Roman" panose="02020603050405020304" pitchFamily="18" charset="0"/>
              </a:rPr>
              <a:t>Khai thác hợp lý tài nguyên thiên nhiên</a:t>
            </a:r>
          </a:p>
        </p:txBody>
      </p:sp>
      <p:sp>
        <p:nvSpPr>
          <p:cNvPr id="22535" name="Text Box 7"/>
          <p:cNvSpPr txBox="1">
            <a:spLocks noChangeArrowheads="1"/>
          </p:cNvSpPr>
          <p:nvPr/>
        </p:nvSpPr>
        <p:spPr bwMode="auto">
          <a:xfrm>
            <a:off x="6934200" y="5568950"/>
            <a:ext cx="1676400"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latin typeface="Times New Roman" panose="02020603050405020304" pitchFamily="18" charset="0"/>
                <a:cs typeface="Times New Roman" panose="02020603050405020304" pitchFamily="18" charset="0"/>
              </a:rPr>
              <a:t>Bảo vệ môi môi trường</a:t>
            </a:r>
          </a:p>
        </p:txBody>
      </p:sp>
      <p:sp>
        <p:nvSpPr>
          <p:cNvPr id="22536" name="Text Box 8"/>
          <p:cNvSpPr txBox="1">
            <a:spLocks noChangeArrowheads="1"/>
          </p:cNvSpPr>
          <p:nvPr/>
        </p:nvSpPr>
        <p:spPr bwMode="auto">
          <a:xfrm>
            <a:off x="3810000" y="5486400"/>
            <a:ext cx="2743200" cy="1196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latin typeface="Times New Roman" panose="02020603050405020304" pitchFamily="18" charset="0"/>
                <a:cs typeface="Times New Roman" panose="02020603050405020304" pitchFamily="18" charset="0"/>
              </a:rPr>
              <a:t>Chủ động điều khiển quần xã theo hướng có lợi</a:t>
            </a:r>
          </a:p>
        </p:txBody>
      </p:sp>
      <p:sp>
        <p:nvSpPr>
          <p:cNvPr id="22537" name="Line 9"/>
          <p:cNvSpPr>
            <a:spLocks noChangeShapeType="1"/>
          </p:cNvSpPr>
          <p:nvPr/>
        </p:nvSpPr>
        <p:spPr bwMode="auto">
          <a:xfrm>
            <a:off x="4648200" y="2895600"/>
            <a:ext cx="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8" name="Line 10"/>
          <p:cNvSpPr>
            <a:spLocks noChangeShapeType="1"/>
          </p:cNvSpPr>
          <p:nvPr/>
        </p:nvSpPr>
        <p:spPr bwMode="auto">
          <a:xfrm>
            <a:off x="4648200" y="3810000"/>
            <a:ext cx="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9" name="Line 11"/>
          <p:cNvSpPr>
            <a:spLocks noChangeShapeType="1"/>
          </p:cNvSpPr>
          <p:nvPr/>
        </p:nvSpPr>
        <p:spPr bwMode="auto">
          <a:xfrm flipH="1">
            <a:off x="2209800" y="5111750"/>
            <a:ext cx="914400" cy="609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0" name="Line 12"/>
          <p:cNvSpPr>
            <a:spLocks noChangeShapeType="1"/>
          </p:cNvSpPr>
          <p:nvPr/>
        </p:nvSpPr>
        <p:spPr bwMode="auto">
          <a:xfrm>
            <a:off x="4953000" y="5105400"/>
            <a:ext cx="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1" name="Line 13"/>
          <p:cNvSpPr>
            <a:spLocks noChangeShapeType="1"/>
          </p:cNvSpPr>
          <p:nvPr/>
        </p:nvSpPr>
        <p:spPr bwMode="auto">
          <a:xfrm>
            <a:off x="6934200" y="5105400"/>
            <a:ext cx="22860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2" name="Text Box 14"/>
          <p:cNvSpPr txBox="1">
            <a:spLocks noChangeArrowheads="1"/>
          </p:cNvSpPr>
          <p:nvPr/>
        </p:nvSpPr>
        <p:spPr bwMode="auto">
          <a:xfrm>
            <a:off x="2209800" y="1447800"/>
            <a:ext cx="1371600" cy="8318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latin typeface="Times New Roman" panose="02020603050405020304" pitchFamily="18" charset="0"/>
                <a:cs typeface="Times New Roman" panose="02020603050405020304" pitchFamily="18" charset="0"/>
              </a:rPr>
              <a:t> Qx cỏ dại</a:t>
            </a:r>
          </a:p>
        </p:txBody>
      </p:sp>
      <p:sp>
        <p:nvSpPr>
          <p:cNvPr id="22543" name="Text Box 15"/>
          <p:cNvSpPr txBox="1">
            <a:spLocks noChangeArrowheads="1"/>
          </p:cNvSpPr>
          <p:nvPr/>
        </p:nvSpPr>
        <p:spPr bwMode="auto">
          <a:xfrm>
            <a:off x="304800" y="1377950"/>
            <a:ext cx="1447800" cy="8318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latin typeface="Times New Roman" panose="02020603050405020304" pitchFamily="18" charset="0"/>
                <a:cs typeface="Times New Roman" panose="02020603050405020304" pitchFamily="18" charset="0"/>
              </a:rPr>
              <a:t>Ruộng bỏ hoang</a:t>
            </a:r>
          </a:p>
        </p:txBody>
      </p:sp>
      <p:sp>
        <p:nvSpPr>
          <p:cNvPr id="22544" name="Text Box 16"/>
          <p:cNvSpPr txBox="1">
            <a:spLocks noChangeArrowheads="1"/>
          </p:cNvSpPr>
          <p:nvPr/>
        </p:nvSpPr>
        <p:spPr bwMode="auto">
          <a:xfrm>
            <a:off x="4114800" y="1371600"/>
            <a:ext cx="1219200" cy="8318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latin typeface="Times New Roman" panose="02020603050405020304" pitchFamily="18" charset="0"/>
                <a:cs typeface="Times New Roman" panose="02020603050405020304" pitchFamily="18" charset="0"/>
              </a:rPr>
              <a:t>Qx cây bụi</a:t>
            </a:r>
          </a:p>
        </p:txBody>
      </p:sp>
      <p:sp>
        <p:nvSpPr>
          <p:cNvPr id="22545" name="Text Box 17"/>
          <p:cNvSpPr txBox="1">
            <a:spLocks noChangeArrowheads="1"/>
          </p:cNvSpPr>
          <p:nvPr/>
        </p:nvSpPr>
        <p:spPr bwMode="auto">
          <a:xfrm>
            <a:off x="5791200" y="1295400"/>
            <a:ext cx="1219200" cy="8318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latin typeface="Times New Roman" panose="02020603050405020304" pitchFamily="18" charset="0"/>
                <a:cs typeface="Times New Roman" panose="02020603050405020304" pitchFamily="18" charset="0"/>
              </a:rPr>
              <a:t>Cây gỗ nhỏ</a:t>
            </a:r>
          </a:p>
        </p:txBody>
      </p:sp>
      <p:sp>
        <p:nvSpPr>
          <p:cNvPr id="22546" name="Text Box 18"/>
          <p:cNvSpPr txBox="1">
            <a:spLocks noChangeArrowheads="1"/>
          </p:cNvSpPr>
          <p:nvPr/>
        </p:nvSpPr>
        <p:spPr bwMode="auto">
          <a:xfrm>
            <a:off x="7391400" y="1295400"/>
            <a:ext cx="1295400" cy="8318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latin typeface="Times New Roman" panose="02020603050405020304" pitchFamily="18" charset="0"/>
                <a:cs typeface="Times New Roman" panose="02020603050405020304" pitchFamily="18" charset="0"/>
              </a:rPr>
              <a:t>Cây gỗ lớn</a:t>
            </a:r>
          </a:p>
        </p:txBody>
      </p:sp>
      <p:sp>
        <p:nvSpPr>
          <p:cNvPr id="22547" name="Line 19"/>
          <p:cNvSpPr>
            <a:spLocks noChangeShapeType="1"/>
          </p:cNvSpPr>
          <p:nvPr/>
        </p:nvSpPr>
        <p:spPr bwMode="auto">
          <a:xfrm>
            <a:off x="1752600" y="1752600"/>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8" name="Line 20"/>
          <p:cNvSpPr>
            <a:spLocks noChangeShapeType="1"/>
          </p:cNvSpPr>
          <p:nvPr/>
        </p:nvSpPr>
        <p:spPr bwMode="auto">
          <a:xfrm>
            <a:off x="3581400" y="1752600"/>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9" name="Line 21"/>
          <p:cNvSpPr>
            <a:spLocks noChangeShapeType="1"/>
          </p:cNvSpPr>
          <p:nvPr/>
        </p:nvSpPr>
        <p:spPr bwMode="auto">
          <a:xfrm>
            <a:off x="5334000" y="1752600"/>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0" name="Line 22"/>
          <p:cNvSpPr>
            <a:spLocks noChangeShapeType="1"/>
          </p:cNvSpPr>
          <p:nvPr/>
        </p:nvSpPr>
        <p:spPr bwMode="auto">
          <a:xfrm>
            <a:off x="7010400" y="1752600"/>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1" name="Text Box 23"/>
          <p:cNvSpPr txBox="1">
            <a:spLocks noChangeArrowheads="1"/>
          </p:cNvSpPr>
          <p:nvPr/>
        </p:nvSpPr>
        <p:spPr bwMode="auto">
          <a:xfrm>
            <a:off x="1600200" y="1066800"/>
            <a:ext cx="426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Ví dụ: Dự đoán diễn thế sau</a:t>
            </a:r>
          </a:p>
        </p:txBody>
      </p:sp>
      <p:sp>
        <p:nvSpPr>
          <p:cNvPr id="18456" name="Slide Number Placeholder 1"/>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ED8FD6A-8E41-4C9E-9C05-3469483AFC78}" type="slidenum">
              <a:rPr lang="en-US" altLang="en-US" sz="1400"/>
              <a:pPr>
                <a:spcBef>
                  <a:spcPct val="0"/>
                </a:spcBef>
                <a:buFontTx/>
                <a:buNone/>
              </a:pPr>
              <a:t>14</a:t>
            </a:fld>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linds(horizontal)">
                                      <p:cBhvr>
                                        <p:cTn id="7" dur="500"/>
                                        <p:tgtEl>
                                          <p:spTgt spid="225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2551"/>
                                        </p:tgtEl>
                                        <p:attrNameLst>
                                          <p:attrName>style.visibility</p:attrName>
                                        </p:attrNameLst>
                                      </p:cBhvr>
                                      <p:to>
                                        <p:strVal val="visible"/>
                                      </p:to>
                                    </p:set>
                                    <p:animEffect transition="in" filter="blinds(horizontal)">
                                      <p:cBhvr>
                                        <p:cTn id="12" dur="500"/>
                                        <p:tgtEl>
                                          <p:spTgt spid="225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2543"/>
                                        </p:tgtEl>
                                        <p:attrNameLst>
                                          <p:attrName>style.visibility</p:attrName>
                                        </p:attrNameLst>
                                      </p:cBhvr>
                                      <p:to>
                                        <p:strVal val="visible"/>
                                      </p:to>
                                    </p:set>
                                    <p:animEffect transition="in" filter="blinds(horizontal)">
                                      <p:cBhvr>
                                        <p:cTn id="17" dur="500"/>
                                        <p:tgtEl>
                                          <p:spTgt spid="225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2547"/>
                                        </p:tgtEl>
                                        <p:attrNameLst>
                                          <p:attrName>style.visibility</p:attrName>
                                        </p:attrNameLst>
                                      </p:cBhvr>
                                      <p:to>
                                        <p:strVal val="visible"/>
                                      </p:to>
                                    </p:set>
                                    <p:animEffect transition="in" filter="blinds(horizontal)">
                                      <p:cBhvr>
                                        <p:cTn id="22" dur="500"/>
                                        <p:tgtEl>
                                          <p:spTgt spid="225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2542"/>
                                        </p:tgtEl>
                                        <p:attrNameLst>
                                          <p:attrName>style.visibility</p:attrName>
                                        </p:attrNameLst>
                                      </p:cBhvr>
                                      <p:to>
                                        <p:strVal val="visible"/>
                                      </p:to>
                                    </p:set>
                                    <p:animEffect transition="in" filter="blinds(horizontal)">
                                      <p:cBhvr>
                                        <p:cTn id="27" dur="500"/>
                                        <p:tgtEl>
                                          <p:spTgt spid="225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2548"/>
                                        </p:tgtEl>
                                        <p:attrNameLst>
                                          <p:attrName>style.visibility</p:attrName>
                                        </p:attrNameLst>
                                      </p:cBhvr>
                                      <p:to>
                                        <p:strVal val="visible"/>
                                      </p:to>
                                    </p:set>
                                    <p:animEffect transition="in" filter="blinds(horizontal)">
                                      <p:cBhvr>
                                        <p:cTn id="32" dur="500"/>
                                        <p:tgtEl>
                                          <p:spTgt spid="2254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2544"/>
                                        </p:tgtEl>
                                        <p:attrNameLst>
                                          <p:attrName>style.visibility</p:attrName>
                                        </p:attrNameLst>
                                      </p:cBhvr>
                                      <p:to>
                                        <p:strVal val="visible"/>
                                      </p:to>
                                    </p:set>
                                    <p:animEffect transition="in" filter="blinds(horizontal)">
                                      <p:cBhvr>
                                        <p:cTn id="37" dur="500"/>
                                        <p:tgtEl>
                                          <p:spTgt spid="2254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22549"/>
                                        </p:tgtEl>
                                        <p:attrNameLst>
                                          <p:attrName>style.visibility</p:attrName>
                                        </p:attrNameLst>
                                      </p:cBhvr>
                                      <p:to>
                                        <p:strVal val="visible"/>
                                      </p:to>
                                    </p:set>
                                    <p:animEffect transition="in" filter="blinds(horizontal)">
                                      <p:cBhvr>
                                        <p:cTn id="42" dur="500"/>
                                        <p:tgtEl>
                                          <p:spTgt spid="2254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2545"/>
                                        </p:tgtEl>
                                        <p:attrNameLst>
                                          <p:attrName>style.visibility</p:attrName>
                                        </p:attrNameLst>
                                      </p:cBhvr>
                                      <p:to>
                                        <p:strVal val="visible"/>
                                      </p:to>
                                    </p:set>
                                    <p:animEffect transition="in" filter="blinds(horizontal)">
                                      <p:cBhvr>
                                        <p:cTn id="47" dur="500"/>
                                        <p:tgtEl>
                                          <p:spTgt spid="2254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22550"/>
                                        </p:tgtEl>
                                        <p:attrNameLst>
                                          <p:attrName>style.visibility</p:attrName>
                                        </p:attrNameLst>
                                      </p:cBhvr>
                                      <p:to>
                                        <p:strVal val="visible"/>
                                      </p:to>
                                    </p:set>
                                    <p:animEffect transition="in" filter="blinds(horizontal)">
                                      <p:cBhvr>
                                        <p:cTn id="52" dur="500"/>
                                        <p:tgtEl>
                                          <p:spTgt spid="2255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2546"/>
                                        </p:tgtEl>
                                        <p:attrNameLst>
                                          <p:attrName>style.visibility</p:attrName>
                                        </p:attrNameLst>
                                      </p:cBhvr>
                                      <p:to>
                                        <p:strVal val="visible"/>
                                      </p:to>
                                    </p:set>
                                    <p:animEffect transition="in" filter="blinds(horizontal)">
                                      <p:cBhvr>
                                        <p:cTn id="57" dur="500"/>
                                        <p:tgtEl>
                                          <p:spTgt spid="22546"/>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2531"/>
                                        </p:tgtEl>
                                        <p:attrNameLst>
                                          <p:attrName>style.visibility</p:attrName>
                                        </p:attrNameLst>
                                      </p:cBhvr>
                                      <p:to>
                                        <p:strVal val="visible"/>
                                      </p:to>
                                    </p:set>
                                    <p:animEffect transition="in" filter="blinds(horizontal)">
                                      <p:cBhvr>
                                        <p:cTn id="62" dur="500"/>
                                        <p:tgtEl>
                                          <p:spTgt spid="22531"/>
                                        </p:tgtEl>
                                      </p:cBhvr>
                                    </p:animEffect>
                                  </p:childTnLst>
                                </p:cTn>
                              </p:par>
                              <p:par>
                                <p:cTn id="63" presetID="3" presetClass="entr" presetSubtype="10" fill="hold" nodeType="withEffect">
                                  <p:stCondLst>
                                    <p:cond delay="0"/>
                                  </p:stCondLst>
                                  <p:childTnLst>
                                    <p:set>
                                      <p:cBhvr>
                                        <p:cTn id="64" dur="1" fill="hold">
                                          <p:stCondLst>
                                            <p:cond delay="0"/>
                                          </p:stCondLst>
                                        </p:cTn>
                                        <p:tgtEl>
                                          <p:spTgt spid="22537"/>
                                        </p:tgtEl>
                                        <p:attrNameLst>
                                          <p:attrName>style.visibility</p:attrName>
                                        </p:attrNameLst>
                                      </p:cBhvr>
                                      <p:to>
                                        <p:strVal val="visible"/>
                                      </p:to>
                                    </p:set>
                                    <p:animEffect transition="in" filter="blinds(horizontal)">
                                      <p:cBhvr>
                                        <p:cTn id="65" dur="500"/>
                                        <p:tgtEl>
                                          <p:spTgt spid="2253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22532"/>
                                        </p:tgtEl>
                                        <p:attrNameLst>
                                          <p:attrName>style.visibility</p:attrName>
                                        </p:attrNameLst>
                                      </p:cBhvr>
                                      <p:to>
                                        <p:strVal val="visible"/>
                                      </p:to>
                                    </p:set>
                                    <p:animEffect transition="in" filter="blinds(horizontal)">
                                      <p:cBhvr>
                                        <p:cTn id="70" dur="500"/>
                                        <p:tgtEl>
                                          <p:spTgt spid="22532"/>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3" presetClass="entr" presetSubtype="10" fill="hold" nodeType="clickEffect">
                                  <p:stCondLst>
                                    <p:cond delay="0"/>
                                  </p:stCondLst>
                                  <p:childTnLst>
                                    <p:set>
                                      <p:cBhvr>
                                        <p:cTn id="74" dur="1" fill="hold">
                                          <p:stCondLst>
                                            <p:cond delay="0"/>
                                          </p:stCondLst>
                                        </p:cTn>
                                        <p:tgtEl>
                                          <p:spTgt spid="22538"/>
                                        </p:tgtEl>
                                        <p:attrNameLst>
                                          <p:attrName>style.visibility</p:attrName>
                                        </p:attrNameLst>
                                      </p:cBhvr>
                                      <p:to>
                                        <p:strVal val="visible"/>
                                      </p:to>
                                    </p:set>
                                    <p:animEffect transition="in" filter="blinds(horizontal)">
                                      <p:cBhvr>
                                        <p:cTn id="75" dur="500"/>
                                        <p:tgtEl>
                                          <p:spTgt spid="22538"/>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22533"/>
                                        </p:tgtEl>
                                        <p:attrNameLst>
                                          <p:attrName>style.visibility</p:attrName>
                                        </p:attrNameLst>
                                      </p:cBhvr>
                                      <p:to>
                                        <p:strVal val="visible"/>
                                      </p:to>
                                    </p:set>
                                    <p:animEffect transition="in" filter="blinds(horizontal)">
                                      <p:cBhvr>
                                        <p:cTn id="78" dur="500"/>
                                        <p:tgtEl>
                                          <p:spTgt spid="22533"/>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22534"/>
                                        </p:tgtEl>
                                        <p:attrNameLst>
                                          <p:attrName>style.visibility</p:attrName>
                                        </p:attrNameLst>
                                      </p:cBhvr>
                                      <p:to>
                                        <p:strVal val="visible"/>
                                      </p:to>
                                    </p:set>
                                    <p:animEffect transition="in" filter="blinds(horizontal)">
                                      <p:cBhvr>
                                        <p:cTn id="83" dur="500"/>
                                        <p:tgtEl>
                                          <p:spTgt spid="22534"/>
                                        </p:tgtEl>
                                      </p:cBhvr>
                                    </p:animEffect>
                                  </p:childTnLst>
                                </p:cTn>
                              </p:par>
                              <p:par>
                                <p:cTn id="84" presetID="3" presetClass="entr" presetSubtype="10" fill="hold" nodeType="withEffect">
                                  <p:stCondLst>
                                    <p:cond delay="0"/>
                                  </p:stCondLst>
                                  <p:childTnLst>
                                    <p:set>
                                      <p:cBhvr>
                                        <p:cTn id="85" dur="1" fill="hold">
                                          <p:stCondLst>
                                            <p:cond delay="0"/>
                                          </p:stCondLst>
                                        </p:cTn>
                                        <p:tgtEl>
                                          <p:spTgt spid="22539"/>
                                        </p:tgtEl>
                                        <p:attrNameLst>
                                          <p:attrName>style.visibility</p:attrName>
                                        </p:attrNameLst>
                                      </p:cBhvr>
                                      <p:to>
                                        <p:strVal val="visible"/>
                                      </p:to>
                                    </p:set>
                                    <p:animEffect transition="in" filter="blinds(horizontal)">
                                      <p:cBhvr>
                                        <p:cTn id="86" dur="500"/>
                                        <p:tgtEl>
                                          <p:spTgt spid="22539"/>
                                        </p:tgtEl>
                                      </p:cBhvr>
                                    </p:animEffect>
                                  </p:childTnLst>
                                </p:cTn>
                              </p:par>
                              <p:par>
                                <p:cTn id="87" presetID="3" presetClass="entr" presetSubtype="10" fill="hold" grpId="0" nodeType="withEffect">
                                  <p:stCondLst>
                                    <p:cond delay="0"/>
                                  </p:stCondLst>
                                  <p:childTnLst>
                                    <p:set>
                                      <p:cBhvr>
                                        <p:cTn id="88" dur="1" fill="hold">
                                          <p:stCondLst>
                                            <p:cond delay="0"/>
                                          </p:stCondLst>
                                        </p:cTn>
                                        <p:tgtEl>
                                          <p:spTgt spid="22536"/>
                                        </p:tgtEl>
                                        <p:attrNameLst>
                                          <p:attrName>style.visibility</p:attrName>
                                        </p:attrNameLst>
                                      </p:cBhvr>
                                      <p:to>
                                        <p:strVal val="visible"/>
                                      </p:to>
                                    </p:set>
                                    <p:animEffect transition="in" filter="blinds(horizontal)">
                                      <p:cBhvr>
                                        <p:cTn id="89" dur="500"/>
                                        <p:tgtEl>
                                          <p:spTgt spid="22536"/>
                                        </p:tgtEl>
                                      </p:cBhvr>
                                    </p:animEffect>
                                  </p:childTnLst>
                                </p:cTn>
                              </p:par>
                              <p:par>
                                <p:cTn id="90" presetID="3" presetClass="entr" presetSubtype="10" fill="hold" nodeType="withEffect">
                                  <p:stCondLst>
                                    <p:cond delay="0"/>
                                  </p:stCondLst>
                                  <p:childTnLst>
                                    <p:set>
                                      <p:cBhvr>
                                        <p:cTn id="91" dur="1" fill="hold">
                                          <p:stCondLst>
                                            <p:cond delay="0"/>
                                          </p:stCondLst>
                                        </p:cTn>
                                        <p:tgtEl>
                                          <p:spTgt spid="22540"/>
                                        </p:tgtEl>
                                        <p:attrNameLst>
                                          <p:attrName>style.visibility</p:attrName>
                                        </p:attrNameLst>
                                      </p:cBhvr>
                                      <p:to>
                                        <p:strVal val="visible"/>
                                      </p:to>
                                    </p:set>
                                    <p:animEffect transition="in" filter="blinds(horizontal)">
                                      <p:cBhvr>
                                        <p:cTn id="92" dur="500"/>
                                        <p:tgtEl>
                                          <p:spTgt spid="22540"/>
                                        </p:tgtEl>
                                      </p:cBhvr>
                                    </p:animEffect>
                                  </p:childTnLst>
                                </p:cTn>
                              </p:par>
                              <p:par>
                                <p:cTn id="93" presetID="3" presetClass="entr" presetSubtype="10" fill="hold" nodeType="withEffect">
                                  <p:stCondLst>
                                    <p:cond delay="0"/>
                                  </p:stCondLst>
                                  <p:childTnLst>
                                    <p:set>
                                      <p:cBhvr>
                                        <p:cTn id="94" dur="1" fill="hold">
                                          <p:stCondLst>
                                            <p:cond delay="0"/>
                                          </p:stCondLst>
                                        </p:cTn>
                                        <p:tgtEl>
                                          <p:spTgt spid="22541"/>
                                        </p:tgtEl>
                                        <p:attrNameLst>
                                          <p:attrName>style.visibility</p:attrName>
                                        </p:attrNameLst>
                                      </p:cBhvr>
                                      <p:to>
                                        <p:strVal val="visible"/>
                                      </p:to>
                                    </p:set>
                                    <p:animEffect transition="in" filter="blinds(horizontal)">
                                      <p:cBhvr>
                                        <p:cTn id="95" dur="500"/>
                                        <p:tgtEl>
                                          <p:spTgt spid="22541"/>
                                        </p:tgtEl>
                                      </p:cBhvr>
                                    </p:animEffect>
                                  </p:childTnLst>
                                </p:cTn>
                              </p:par>
                              <p:par>
                                <p:cTn id="96" presetID="3" presetClass="entr" presetSubtype="10" fill="hold" grpId="0" nodeType="withEffect">
                                  <p:stCondLst>
                                    <p:cond delay="0"/>
                                  </p:stCondLst>
                                  <p:childTnLst>
                                    <p:set>
                                      <p:cBhvr>
                                        <p:cTn id="97" dur="1" fill="hold">
                                          <p:stCondLst>
                                            <p:cond delay="0"/>
                                          </p:stCondLst>
                                        </p:cTn>
                                        <p:tgtEl>
                                          <p:spTgt spid="22535"/>
                                        </p:tgtEl>
                                        <p:attrNameLst>
                                          <p:attrName>style.visibility</p:attrName>
                                        </p:attrNameLst>
                                      </p:cBhvr>
                                      <p:to>
                                        <p:strVal val="visible"/>
                                      </p:to>
                                    </p:set>
                                    <p:animEffect transition="in" filter="blinds(horizontal)">
                                      <p:cBhvr>
                                        <p:cTn id="98" dur="500"/>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2531" grpId="0" animBg="1"/>
      <p:bldP spid="22532" grpId="0" animBg="1"/>
      <p:bldP spid="22533" grpId="0" animBg="1"/>
      <p:bldP spid="22534" grpId="0" animBg="1"/>
      <p:bldP spid="22535" grpId="0" animBg="1"/>
      <p:bldP spid="22536" grpId="0" animBg="1"/>
      <p:bldP spid="22542" grpId="0" animBg="1"/>
      <p:bldP spid="22543" grpId="0" animBg="1"/>
      <p:bldP spid="22544" grpId="0" animBg="1"/>
      <p:bldP spid="22545" grpId="0" animBg="1"/>
      <p:bldP spid="22546" grpId="0" animBg="1"/>
      <p:bldP spid="225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381000" y="1219200"/>
            <a:ext cx="8763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sz="2400" b="1">
                <a:solidFill>
                  <a:srgbClr val="FF0066"/>
                </a:solidFill>
              </a:rPr>
              <a:t>Câu 1. Diễn thế sinh thái có thể hiểu là:</a:t>
            </a:r>
            <a:endParaRPr lang="vi-VN" altLang="en-US" sz="2400">
              <a:solidFill>
                <a:srgbClr val="FF0066"/>
              </a:solidFill>
            </a:endParaRPr>
          </a:p>
          <a:p>
            <a:pPr eaLnBrk="1" hangingPunct="1">
              <a:spcBef>
                <a:spcPct val="0"/>
              </a:spcBef>
              <a:buFontTx/>
              <a:buNone/>
            </a:pPr>
            <a:r>
              <a:rPr lang="vi-VN" altLang="en-US" sz="2400"/>
              <a:t>A. Sự biến đổi cấu trúc quần thể.	</a:t>
            </a:r>
          </a:p>
          <a:p>
            <a:pPr eaLnBrk="1" hangingPunct="1">
              <a:spcBef>
                <a:spcPct val="0"/>
              </a:spcBef>
              <a:buFontTx/>
              <a:buNone/>
            </a:pPr>
            <a:r>
              <a:rPr lang="vi-VN" altLang="en-US" sz="2400"/>
              <a:t>B. Thay quần xã này bằng quần xã khác.</a:t>
            </a:r>
          </a:p>
          <a:p>
            <a:pPr eaLnBrk="1" hangingPunct="1">
              <a:spcBef>
                <a:spcPct val="0"/>
              </a:spcBef>
              <a:buFontTx/>
              <a:buNone/>
            </a:pPr>
            <a:r>
              <a:rPr lang="vi-VN" altLang="en-US" sz="2400"/>
              <a:t>C. Mở rộng phần vùng phân bố.	</a:t>
            </a:r>
          </a:p>
          <a:p>
            <a:pPr eaLnBrk="1" hangingPunct="1">
              <a:spcBef>
                <a:spcPct val="0"/>
              </a:spcBef>
              <a:buFontTx/>
              <a:buNone/>
            </a:pPr>
            <a:r>
              <a:rPr lang="vi-VN" altLang="en-US" sz="2400"/>
              <a:t>D. Thu hẹp vùng phân bố.</a:t>
            </a:r>
          </a:p>
        </p:txBody>
      </p:sp>
      <p:sp>
        <p:nvSpPr>
          <p:cNvPr id="23555" name="Rectangle 3"/>
          <p:cNvSpPr>
            <a:spLocks noChangeArrowheads="1"/>
          </p:cNvSpPr>
          <p:nvPr/>
        </p:nvSpPr>
        <p:spPr bwMode="auto">
          <a:xfrm>
            <a:off x="228600" y="3230563"/>
            <a:ext cx="86868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2400" b="1">
                <a:solidFill>
                  <a:srgbClr val="FF0066"/>
                </a:solidFill>
              </a:rPr>
              <a:t>Câu 2. Thực chất của quá trình diễn thế sinh thái là gì?</a:t>
            </a:r>
            <a:endParaRPr lang="vi-VN" altLang="en-US" sz="2400">
              <a:solidFill>
                <a:srgbClr val="FF0066"/>
              </a:solidFill>
            </a:endParaRPr>
          </a:p>
          <a:p>
            <a:pPr algn="just">
              <a:spcBef>
                <a:spcPct val="0"/>
              </a:spcBef>
              <a:buFontTx/>
              <a:buNone/>
            </a:pPr>
            <a:r>
              <a:rPr lang="vi-VN" altLang="en-US" sz="2400"/>
              <a:t>A. Là quá trình biến đổi tuần tự của quần xã qua các giai đoạn khác nhau.</a:t>
            </a:r>
          </a:p>
          <a:p>
            <a:pPr algn="just">
              <a:spcBef>
                <a:spcPct val="0"/>
              </a:spcBef>
              <a:buFontTx/>
              <a:buNone/>
            </a:pPr>
            <a:r>
              <a:rPr lang="vi-VN" altLang="en-US" sz="2400"/>
              <a:t>B. Là quá trình biến đổi mạnh mẽ và liên tục các nhân tố hữu sinh.</a:t>
            </a:r>
          </a:p>
          <a:p>
            <a:pPr algn="just">
              <a:spcBef>
                <a:spcPct val="0"/>
              </a:spcBef>
              <a:buFontTx/>
              <a:buNone/>
            </a:pPr>
            <a:r>
              <a:rPr lang="vi-VN" altLang="en-US" sz="2400"/>
              <a:t>C. Là quá trình biến đổi liên tục và mạnh mẽ các nhân tố vô sinh.</a:t>
            </a:r>
          </a:p>
          <a:p>
            <a:pPr algn="just">
              <a:spcBef>
                <a:spcPct val="0"/>
              </a:spcBef>
              <a:buFontTx/>
              <a:buNone/>
            </a:pPr>
            <a:r>
              <a:rPr lang="vi-VN" altLang="en-US" sz="2400"/>
              <a:t>D. Cả b và c.</a:t>
            </a:r>
          </a:p>
        </p:txBody>
      </p:sp>
      <p:sp>
        <p:nvSpPr>
          <p:cNvPr id="23556" name="Oval 4"/>
          <p:cNvSpPr>
            <a:spLocks noChangeArrowheads="1"/>
          </p:cNvSpPr>
          <p:nvPr/>
        </p:nvSpPr>
        <p:spPr bwMode="auto">
          <a:xfrm>
            <a:off x="200025" y="3657600"/>
            <a:ext cx="533400" cy="5334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solidFill>
                <a:srgbClr val="FF0000"/>
              </a:solidFill>
            </a:endParaRPr>
          </a:p>
        </p:txBody>
      </p:sp>
      <p:sp>
        <p:nvSpPr>
          <p:cNvPr id="23557" name="Oval 5"/>
          <p:cNvSpPr>
            <a:spLocks noChangeArrowheads="1"/>
          </p:cNvSpPr>
          <p:nvPr/>
        </p:nvSpPr>
        <p:spPr bwMode="auto">
          <a:xfrm>
            <a:off x="304800" y="1905000"/>
            <a:ext cx="533400" cy="5334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solidFill>
                <a:srgbClr val="FF0000"/>
              </a:solidFill>
            </a:endParaRPr>
          </a:p>
        </p:txBody>
      </p:sp>
      <p:sp>
        <p:nvSpPr>
          <p:cNvPr id="19462" name="Text Box 6"/>
          <p:cNvSpPr txBox="1">
            <a:spLocks noChangeArrowheads="1"/>
          </p:cNvSpPr>
          <p:nvPr/>
        </p:nvSpPr>
        <p:spPr bwMode="auto">
          <a:xfrm>
            <a:off x="0" y="0"/>
            <a:ext cx="9144000" cy="100488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u="sng">
                <a:solidFill>
                  <a:srgbClr val="0000FF"/>
                </a:solidFill>
              </a:rPr>
              <a:t>CỦNG CỐ  </a:t>
            </a:r>
          </a:p>
          <a:p>
            <a:pPr algn="ctr" eaLnBrk="1" hangingPunct="1">
              <a:spcBef>
                <a:spcPct val="50000"/>
              </a:spcBef>
              <a:buFontTx/>
              <a:buNone/>
            </a:pPr>
            <a:r>
              <a:rPr lang="en-US" altLang="en-US" sz="2400" b="1" u="sng">
                <a:solidFill>
                  <a:srgbClr val="0000FF"/>
                </a:solidFill>
              </a:rPr>
              <a:t>      </a:t>
            </a:r>
          </a:p>
        </p:txBody>
      </p:sp>
      <p:pic>
        <p:nvPicPr>
          <p:cNvPr id="19463" name="Picture 7" descr="Hoa_Dong_Ti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9062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Slide Number Placeholder 1"/>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CE7987B-D958-4AFE-900A-EF0D557894F3}" type="slidenum">
              <a:rPr lang="en-US" altLang="en-US" sz="1400"/>
              <a:pPr>
                <a:spcBef>
                  <a:spcPct val="0"/>
                </a:spcBef>
                <a:buFontTx/>
                <a:buNone/>
              </a:pPr>
              <a:t>15</a:t>
            </a:fld>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ox(in)">
                                      <p:cBhvr>
                                        <p:cTn id="7" dur="500"/>
                                        <p:tgtEl>
                                          <p:spTgt spid="235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3557"/>
                                        </p:tgtEl>
                                        <p:attrNameLst>
                                          <p:attrName>style.visibility</p:attrName>
                                        </p:attrNameLst>
                                      </p:cBhvr>
                                      <p:to>
                                        <p:strVal val="visible"/>
                                      </p:to>
                                    </p:set>
                                    <p:animEffect transition="in" filter="checkerboard(across)">
                                      <p:cBhvr>
                                        <p:cTn id="12" dur="500"/>
                                        <p:tgtEl>
                                          <p:spTgt spid="235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3555"/>
                                        </p:tgtEl>
                                        <p:attrNameLst>
                                          <p:attrName>style.visibility</p:attrName>
                                        </p:attrNameLst>
                                      </p:cBhvr>
                                      <p:to>
                                        <p:strVal val="visible"/>
                                      </p:to>
                                    </p:set>
                                    <p:animEffect transition="in" filter="box(in)">
                                      <p:cBhvr>
                                        <p:cTn id="17" dur="500"/>
                                        <p:tgtEl>
                                          <p:spTgt spid="2355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556"/>
                                        </p:tgtEl>
                                        <p:attrNameLst>
                                          <p:attrName>style.visibility</p:attrName>
                                        </p:attrNameLst>
                                      </p:cBhvr>
                                      <p:to>
                                        <p:strVal val="visible"/>
                                      </p:to>
                                    </p:set>
                                    <p:animEffect transition="in" filter="checkerboard(across)">
                                      <p:cBhvr>
                                        <p:cTn id="22"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p:bldP spid="23556" grpId="0" animBg="1"/>
      <p:bldP spid="2355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76200" y="1066800"/>
            <a:ext cx="86106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vi-VN" altLang="en-US" sz="2400" b="1">
                <a:solidFill>
                  <a:srgbClr val="FF0066"/>
                </a:solidFill>
              </a:rPr>
              <a:t>Câu </a:t>
            </a:r>
            <a:r>
              <a:rPr lang="en-US" altLang="en-US" sz="2400" b="1">
                <a:solidFill>
                  <a:srgbClr val="FF0066"/>
                </a:solidFill>
              </a:rPr>
              <a:t>3</a:t>
            </a:r>
            <a:r>
              <a:rPr lang="vi-VN" altLang="en-US" sz="2400" b="1">
                <a:solidFill>
                  <a:srgbClr val="FF0066"/>
                </a:solidFill>
              </a:rPr>
              <a:t>. Xu thế chung của diễn thế nguyên sinh là:</a:t>
            </a:r>
            <a:endParaRPr lang="vi-VN" altLang="en-US" sz="2400">
              <a:solidFill>
                <a:srgbClr val="FF0066"/>
              </a:solidFill>
            </a:endParaRPr>
          </a:p>
          <a:p>
            <a:pPr algn="just" eaLnBrk="1" hangingPunct="1">
              <a:spcBef>
                <a:spcPct val="0"/>
              </a:spcBef>
              <a:buFontTx/>
              <a:buNone/>
            </a:pPr>
            <a:r>
              <a:rPr lang="vi-VN" altLang="en-US" sz="2400"/>
              <a:t>A. Từ quần xã già đến quần xã trẻ.	</a:t>
            </a:r>
          </a:p>
          <a:p>
            <a:pPr algn="just" eaLnBrk="1" hangingPunct="1">
              <a:spcBef>
                <a:spcPct val="0"/>
              </a:spcBef>
              <a:buFontTx/>
              <a:buNone/>
            </a:pPr>
            <a:r>
              <a:rPr lang="vi-VN" altLang="en-US" sz="2400"/>
              <a:t>B. Từ quần xã trẻ đến quần xã già.</a:t>
            </a:r>
          </a:p>
          <a:p>
            <a:pPr algn="just" eaLnBrk="1" hangingPunct="1">
              <a:spcBef>
                <a:spcPct val="0"/>
              </a:spcBef>
              <a:buFontTx/>
              <a:buNone/>
            </a:pPr>
            <a:r>
              <a:rPr lang="vi-VN" altLang="en-US" sz="2400"/>
              <a:t>C. Từ chưa có đến có quần xã</a:t>
            </a:r>
            <a:r>
              <a:rPr lang="en-US" altLang="en-US" sz="2400"/>
              <a:t> tương đối ổn định</a:t>
            </a:r>
          </a:p>
          <a:p>
            <a:pPr algn="just" eaLnBrk="1" hangingPunct="1">
              <a:spcBef>
                <a:spcPct val="0"/>
              </a:spcBef>
              <a:buFontTx/>
              <a:buNone/>
            </a:pPr>
            <a:r>
              <a:rPr lang="vi-VN" altLang="en-US" sz="2400"/>
              <a:t>D. Không xác định được.</a:t>
            </a:r>
          </a:p>
        </p:txBody>
      </p:sp>
      <p:sp>
        <p:nvSpPr>
          <p:cNvPr id="24579" name="Rectangle 3"/>
          <p:cNvSpPr>
            <a:spLocks noChangeArrowheads="1"/>
          </p:cNvSpPr>
          <p:nvPr/>
        </p:nvSpPr>
        <p:spPr bwMode="auto">
          <a:xfrm>
            <a:off x="0" y="3616325"/>
            <a:ext cx="84582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vi-VN" altLang="en-US" sz="2400" b="1">
                <a:solidFill>
                  <a:srgbClr val="FF0066"/>
                </a:solidFill>
              </a:rPr>
              <a:t>Câu </a:t>
            </a:r>
            <a:r>
              <a:rPr lang="en-US" altLang="en-US" sz="2400" b="1">
                <a:solidFill>
                  <a:srgbClr val="FF0066"/>
                </a:solidFill>
              </a:rPr>
              <a:t>4</a:t>
            </a:r>
            <a:r>
              <a:rPr lang="vi-VN" altLang="en-US" sz="2400" b="1">
                <a:solidFill>
                  <a:srgbClr val="FF0066"/>
                </a:solidFill>
              </a:rPr>
              <a:t>. Đặc điểm cơ bản để phân biệt diễn thế nguyên sinh với diễn thế thứ sinh là:</a:t>
            </a:r>
            <a:endParaRPr lang="vi-VN" altLang="en-US" sz="2400">
              <a:solidFill>
                <a:srgbClr val="FF0066"/>
              </a:solidFill>
            </a:endParaRPr>
          </a:p>
          <a:p>
            <a:pPr algn="just" eaLnBrk="1" hangingPunct="1">
              <a:spcBef>
                <a:spcPct val="0"/>
              </a:spcBef>
              <a:buFontTx/>
              <a:buNone/>
            </a:pPr>
            <a:r>
              <a:rPr lang="vi-VN" altLang="en-US" sz="2400"/>
              <a:t>A. Môi trường khởi đầu.		</a:t>
            </a:r>
          </a:p>
          <a:p>
            <a:pPr algn="just" eaLnBrk="1" hangingPunct="1">
              <a:spcBef>
                <a:spcPct val="0"/>
              </a:spcBef>
              <a:buFontTx/>
              <a:buNone/>
            </a:pPr>
            <a:r>
              <a:rPr lang="vi-VN" altLang="en-US" sz="2400"/>
              <a:t>B. Môi trường cuối cùng.</a:t>
            </a:r>
          </a:p>
          <a:p>
            <a:pPr algn="just" eaLnBrk="1" hangingPunct="1">
              <a:spcBef>
                <a:spcPct val="0"/>
              </a:spcBef>
              <a:buFontTx/>
              <a:buNone/>
            </a:pPr>
            <a:r>
              <a:rPr lang="vi-VN" altLang="en-US" sz="2400"/>
              <a:t>C. Diễn biến diễn thế.			</a:t>
            </a:r>
          </a:p>
          <a:p>
            <a:pPr algn="just" eaLnBrk="1" hangingPunct="1">
              <a:spcBef>
                <a:spcPct val="0"/>
              </a:spcBef>
              <a:buFontTx/>
              <a:buNone/>
            </a:pPr>
            <a:r>
              <a:rPr lang="vi-VN" altLang="en-US" sz="2400"/>
              <a:t>D. Điều kiện môi trường.</a:t>
            </a:r>
          </a:p>
        </p:txBody>
      </p:sp>
      <p:sp>
        <p:nvSpPr>
          <p:cNvPr id="24580" name="Oval 4"/>
          <p:cNvSpPr>
            <a:spLocks noChangeArrowheads="1"/>
          </p:cNvSpPr>
          <p:nvPr/>
        </p:nvSpPr>
        <p:spPr bwMode="auto">
          <a:xfrm>
            <a:off x="0" y="4419600"/>
            <a:ext cx="414338" cy="379413"/>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a:solidFill>
                <a:srgbClr val="FF0000"/>
              </a:solidFill>
            </a:endParaRPr>
          </a:p>
        </p:txBody>
      </p:sp>
      <p:sp>
        <p:nvSpPr>
          <p:cNvPr id="24581" name="Oval 5"/>
          <p:cNvSpPr>
            <a:spLocks noChangeArrowheads="1"/>
          </p:cNvSpPr>
          <p:nvPr/>
        </p:nvSpPr>
        <p:spPr bwMode="auto">
          <a:xfrm>
            <a:off x="0" y="2133600"/>
            <a:ext cx="533400" cy="5334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a:solidFill>
                <a:srgbClr val="FF0000"/>
              </a:solidFill>
            </a:endParaRPr>
          </a:p>
        </p:txBody>
      </p:sp>
      <p:sp>
        <p:nvSpPr>
          <p:cNvPr id="20486" name="Text Box 6"/>
          <p:cNvSpPr txBox="1">
            <a:spLocks noChangeArrowheads="1"/>
          </p:cNvSpPr>
          <p:nvPr/>
        </p:nvSpPr>
        <p:spPr bwMode="auto">
          <a:xfrm>
            <a:off x="0" y="0"/>
            <a:ext cx="9144000" cy="100488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u="sng">
                <a:solidFill>
                  <a:srgbClr val="0000FF"/>
                </a:solidFill>
              </a:rPr>
              <a:t>CỦNG CỐ  </a:t>
            </a:r>
          </a:p>
          <a:p>
            <a:pPr algn="ctr" eaLnBrk="1" hangingPunct="1">
              <a:spcBef>
                <a:spcPct val="50000"/>
              </a:spcBef>
              <a:buFontTx/>
              <a:buNone/>
            </a:pPr>
            <a:r>
              <a:rPr lang="en-US" altLang="en-US" sz="2400" b="1" u="sng">
                <a:solidFill>
                  <a:srgbClr val="0000FF"/>
                </a:solidFill>
              </a:rPr>
              <a:t>      </a:t>
            </a:r>
          </a:p>
        </p:txBody>
      </p:sp>
      <p:pic>
        <p:nvPicPr>
          <p:cNvPr id="20487" name="Picture 7" descr="Hoa_Dong_Ti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9062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Slide Number Placeholder 1"/>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E178BEB-2E98-487C-9B4B-F480AC37BAD3}" type="slidenum">
              <a:rPr lang="en-US" altLang="en-US" sz="1400"/>
              <a:pPr>
                <a:spcBef>
                  <a:spcPct val="0"/>
                </a:spcBef>
                <a:buFontTx/>
                <a:buNone/>
              </a:pPr>
              <a:t>16</a:t>
            </a:fld>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ox(in)">
                                      <p:cBhvr>
                                        <p:cTn id="7" dur="500"/>
                                        <p:tgtEl>
                                          <p:spTgt spid="245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4581"/>
                                        </p:tgtEl>
                                        <p:attrNameLst>
                                          <p:attrName>style.visibility</p:attrName>
                                        </p:attrNameLst>
                                      </p:cBhvr>
                                      <p:to>
                                        <p:strVal val="visible"/>
                                      </p:to>
                                    </p:set>
                                    <p:animEffect transition="in" filter="box(in)">
                                      <p:cBhvr>
                                        <p:cTn id="12" dur="500"/>
                                        <p:tgtEl>
                                          <p:spTgt spid="2458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4579"/>
                                        </p:tgtEl>
                                        <p:attrNameLst>
                                          <p:attrName>style.visibility</p:attrName>
                                        </p:attrNameLst>
                                      </p:cBhvr>
                                      <p:to>
                                        <p:strVal val="visible"/>
                                      </p:to>
                                    </p:set>
                                    <p:animEffect transition="in" filter="checkerboard(across)">
                                      <p:cBhvr>
                                        <p:cTn id="17" dur="500"/>
                                        <p:tgtEl>
                                          <p:spTgt spid="2457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4580"/>
                                        </p:tgtEl>
                                        <p:attrNameLst>
                                          <p:attrName>style.visibility</p:attrName>
                                        </p:attrNameLst>
                                      </p:cBhvr>
                                      <p:to>
                                        <p:strVal val="visible"/>
                                      </p:to>
                                    </p:set>
                                    <p:anim calcmode="lin" valueType="num">
                                      <p:cBhvr additive="base">
                                        <p:cTn id="22" dur="500" fill="hold"/>
                                        <p:tgtEl>
                                          <p:spTgt spid="24580"/>
                                        </p:tgtEl>
                                        <p:attrNameLst>
                                          <p:attrName>ppt_x</p:attrName>
                                        </p:attrNameLst>
                                      </p:cBhvr>
                                      <p:tavLst>
                                        <p:tav tm="0">
                                          <p:val>
                                            <p:strVal val="#ppt_x"/>
                                          </p:val>
                                        </p:tav>
                                        <p:tav tm="100000">
                                          <p:val>
                                            <p:strVal val="#ppt_x"/>
                                          </p:val>
                                        </p:tav>
                                      </p:tavLst>
                                    </p:anim>
                                    <p:anim calcmode="lin" valueType="num">
                                      <p:cBhvr additive="base">
                                        <p:cTn id="23" dur="500" fill="hold"/>
                                        <p:tgtEl>
                                          <p:spTgt spid="245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79" grpId="0"/>
      <p:bldP spid="24580" grpId="0" animBg="1"/>
      <p:bldP spid="2458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
          <p:cNvGrpSpPr>
            <a:grpSpLocks/>
          </p:cNvGrpSpPr>
          <p:nvPr/>
        </p:nvGrpSpPr>
        <p:grpSpPr bwMode="auto">
          <a:xfrm>
            <a:off x="4362450" y="693738"/>
            <a:ext cx="3962400" cy="6057900"/>
            <a:chOff x="3120" y="384"/>
            <a:chExt cx="2112" cy="3647"/>
          </a:xfrm>
        </p:grpSpPr>
        <p:pic>
          <p:nvPicPr>
            <p:cNvPr id="41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 y="384"/>
              <a:ext cx="2112"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1098"/>
              <a:ext cx="2112" cy="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1674"/>
              <a:ext cx="2112" cy="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0" y="2304"/>
              <a:ext cx="2112" cy="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0" y="3120"/>
              <a:ext cx="2112" cy="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8" name="Text Box 8"/>
          <p:cNvSpPr txBox="1">
            <a:spLocks noChangeArrowheads="1"/>
          </p:cNvSpPr>
          <p:nvPr/>
        </p:nvSpPr>
        <p:spPr bwMode="auto">
          <a:xfrm>
            <a:off x="627063" y="1976438"/>
            <a:ext cx="3124200" cy="1244600"/>
          </a:xfrm>
          <a:prstGeom prst="rect">
            <a:avLst/>
          </a:prstGeom>
          <a:solidFill>
            <a:srgbClr val="FFFF00"/>
          </a:solidFill>
          <a:ln w="5715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vi-VN" altLang="en-US" sz="2400" b="1">
                <a:latin typeface="Tahoma" panose="020B0604030504040204" pitchFamily="34" charset="0"/>
              </a:rPr>
              <a:t> </a:t>
            </a:r>
            <a:r>
              <a:rPr lang="en-US" altLang="en-US" sz="2400" b="1">
                <a:latin typeface="Tahoma" panose="020B0604030504040204" pitchFamily="34" charset="0"/>
              </a:rPr>
              <a:t>VD: Quá trình biến đổi của một đầm nước nông</a:t>
            </a:r>
            <a:endParaRPr lang="vi-VN" altLang="en-US" sz="2400" b="1">
              <a:latin typeface="Tahoma" panose="020B0604030504040204" pitchFamily="34" charset="0"/>
            </a:endParaRPr>
          </a:p>
        </p:txBody>
      </p:sp>
      <p:sp>
        <p:nvSpPr>
          <p:cNvPr id="10249" name="AutoShape 9"/>
          <p:cNvSpPr>
            <a:spLocks noChangeArrowheads="1"/>
          </p:cNvSpPr>
          <p:nvPr/>
        </p:nvSpPr>
        <p:spPr bwMode="auto">
          <a:xfrm>
            <a:off x="627063" y="3717925"/>
            <a:ext cx="3352800" cy="1752600"/>
          </a:xfrm>
          <a:prstGeom prst="wedgeRoundRectCallout">
            <a:avLst>
              <a:gd name="adj1" fmla="val -45074"/>
              <a:gd name="adj2" fmla="val 90218"/>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600" b="1"/>
              <a:t>Em hãy nêu sự biến đổi của quần xã và môi trường ở đầm trên?</a:t>
            </a:r>
          </a:p>
        </p:txBody>
      </p:sp>
      <p:sp>
        <p:nvSpPr>
          <p:cNvPr id="10" name="Rectangle 9"/>
          <p:cNvSpPr>
            <a:spLocks noChangeArrowheads="1"/>
          </p:cNvSpPr>
          <p:nvPr/>
        </p:nvSpPr>
        <p:spPr bwMode="auto">
          <a:xfrm>
            <a:off x="209550" y="201613"/>
            <a:ext cx="8305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rgbClr val="0000FF"/>
                </a:solidFill>
                <a:latin typeface="Times New Roman" panose="02020603050405020304" pitchFamily="18" charset="0"/>
              </a:rPr>
              <a:t>I.  KHÁI NIỆM DIỄN THẾ SINH THÁI</a:t>
            </a:r>
          </a:p>
        </p:txBody>
      </p:sp>
      <p:sp>
        <p:nvSpPr>
          <p:cNvPr id="4102" name="Slide Number Placeholder 1"/>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869AE5D-501C-4CDC-BA20-5531D7090B44}" type="slidenum">
              <a:rPr lang="en-US" altLang="en-US" sz="1400"/>
              <a:pPr>
                <a:spcBef>
                  <a:spcPct val="0"/>
                </a:spcBef>
                <a:buFontTx/>
                <a:buNone/>
              </a:pPr>
              <a:t>2</a:t>
            </a:fld>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8"/>
                                        </p:tgtEl>
                                        <p:attrNameLst>
                                          <p:attrName>style.visibility</p:attrName>
                                        </p:attrNameLst>
                                      </p:cBhvr>
                                      <p:to>
                                        <p:strVal val="visible"/>
                                      </p:to>
                                    </p:set>
                                    <p:animEffect transition="in" filter="blinds(horizontal)">
                                      <p:cBhvr>
                                        <p:cTn id="7" dur="500"/>
                                        <p:tgtEl>
                                          <p:spTgt spid="10248"/>
                                        </p:tgtEl>
                                      </p:cBhvr>
                                    </p:animEffect>
                                  </p:childTnLst>
                                </p:cTn>
                              </p:par>
                              <p:par>
                                <p:cTn id="8" presetID="3" presetClass="entr" presetSubtype="10"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blinds(horizontal)">
                                      <p:cBhvr>
                                        <p:cTn id="10" dur="500"/>
                                        <p:tgtEl>
                                          <p:spTgt spid="1024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249"/>
                                        </p:tgtEl>
                                        <p:attrNameLst>
                                          <p:attrName>style.visibility</p:attrName>
                                        </p:attrNameLst>
                                      </p:cBhvr>
                                      <p:to>
                                        <p:strVal val="visible"/>
                                      </p:to>
                                    </p:set>
                                    <p:animEffect transition="in" filter="blinds(horizontal)">
                                      <p:cBhvr>
                                        <p:cTn id="15" dur="500"/>
                                        <p:tgtEl>
                                          <p:spTgt spid="1024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animBg="1"/>
      <p:bldP spid="1024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76200" y="1676400"/>
            <a:ext cx="2819400" cy="1295400"/>
          </a:xfrm>
          <a:prstGeom prst="rect">
            <a:avLst/>
          </a:prstGeom>
          <a:solidFill>
            <a:srgbClr val="FFFFFF"/>
          </a:solidFill>
          <a:ln w="28575">
            <a:solidFill>
              <a:srgbClr val="00FF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400" b="1" u="sng"/>
              <a:t>QX C</a:t>
            </a:r>
            <a:r>
              <a:rPr lang="en-US" altLang="en-US" sz="2400"/>
              <a:t>: </a:t>
            </a:r>
          </a:p>
          <a:p>
            <a:pPr algn="just" eaLnBrk="1" hangingPunct="1">
              <a:spcBef>
                <a:spcPct val="0"/>
              </a:spcBef>
              <a:buFontTx/>
              <a:buNone/>
            </a:pPr>
            <a:r>
              <a:rPr lang="en-US" altLang="en-US" sz="1800"/>
              <a:t>Các sinh vật nổi, động vật kích thước lớn ít, nhiều thực vật hơn</a:t>
            </a:r>
          </a:p>
        </p:txBody>
      </p:sp>
      <p:sp>
        <p:nvSpPr>
          <p:cNvPr id="14339" name="Rectangle 3"/>
          <p:cNvSpPr>
            <a:spLocks noChangeArrowheads="1"/>
          </p:cNvSpPr>
          <p:nvPr/>
        </p:nvSpPr>
        <p:spPr bwMode="auto">
          <a:xfrm>
            <a:off x="3505200" y="1676400"/>
            <a:ext cx="2209800" cy="1219200"/>
          </a:xfrm>
          <a:prstGeom prst="rect">
            <a:avLst/>
          </a:prstGeom>
          <a:solidFill>
            <a:srgbClr val="FFFFFF"/>
          </a:solidFill>
          <a:ln w="28575">
            <a:solidFill>
              <a:srgbClr val="00FF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b="1"/>
              <a:t>Nước nông, mùn đáy nhiều hơn.</a:t>
            </a:r>
          </a:p>
        </p:txBody>
      </p:sp>
      <p:sp>
        <p:nvSpPr>
          <p:cNvPr id="14340" name="Rectangle 4"/>
          <p:cNvSpPr>
            <a:spLocks noChangeArrowheads="1"/>
          </p:cNvSpPr>
          <p:nvPr/>
        </p:nvSpPr>
        <p:spPr bwMode="auto">
          <a:xfrm>
            <a:off x="76200" y="3505200"/>
            <a:ext cx="2819400" cy="1143000"/>
          </a:xfrm>
          <a:prstGeom prst="rect">
            <a:avLst/>
          </a:prstGeom>
          <a:solidFill>
            <a:srgbClr val="FFFFFF"/>
          </a:solidFill>
          <a:ln w="28575">
            <a:solidFill>
              <a:srgbClr val="0000FF"/>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400" b="1" u="sng"/>
              <a:t>QX D</a:t>
            </a:r>
            <a:r>
              <a:rPr lang="en-US" altLang="en-US" sz="2400" u="sng"/>
              <a:t>:</a:t>
            </a:r>
            <a:r>
              <a:rPr lang="en-US" altLang="en-US" sz="2400"/>
              <a:t> </a:t>
            </a:r>
          </a:p>
          <a:p>
            <a:pPr algn="just" eaLnBrk="1" hangingPunct="1">
              <a:spcBef>
                <a:spcPct val="0"/>
              </a:spcBef>
              <a:buFontTx/>
              <a:buNone/>
            </a:pPr>
            <a:r>
              <a:rPr lang="en-US" altLang="en-US" sz="2000"/>
              <a:t>Cỏ và cây bụi dần đến sống trong đầm</a:t>
            </a:r>
          </a:p>
        </p:txBody>
      </p:sp>
      <p:sp>
        <p:nvSpPr>
          <p:cNvPr id="14341" name="Rectangle 5"/>
          <p:cNvSpPr>
            <a:spLocks noChangeArrowheads="1"/>
          </p:cNvSpPr>
          <p:nvPr/>
        </p:nvSpPr>
        <p:spPr bwMode="auto">
          <a:xfrm>
            <a:off x="76200" y="5105400"/>
            <a:ext cx="2743200" cy="1447800"/>
          </a:xfrm>
          <a:prstGeom prst="rect">
            <a:avLst/>
          </a:prstGeom>
          <a:solidFill>
            <a:srgbClr val="FFFFFF"/>
          </a:solidFill>
          <a:ln w="28575">
            <a:solidFill>
              <a:srgbClr val="FF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400" b="1" u="sng"/>
              <a:t>QX E</a:t>
            </a:r>
            <a:r>
              <a:rPr lang="en-US" altLang="en-US" sz="2400" u="sng"/>
              <a:t>:</a:t>
            </a:r>
            <a:r>
              <a:rPr lang="en-US" altLang="en-US" sz="2400"/>
              <a:t> </a:t>
            </a:r>
          </a:p>
          <a:p>
            <a:pPr algn="just" eaLnBrk="1" hangingPunct="1">
              <a:spcBef>
                <a:spcPct val="0"/>
              </a:spcBef>
              <a:buFontTx/>
              <a:buNone/>
            </a:pPr>
            <a:r>
              <a:rPr lang="en-US" altLang="en-US" sz="2000"/>
              <a:t>Rừng cây bụi, cây gỗ, động vật phong phú</a:t>
            </a:r>
          </a:p>
        </p:txBody>
      </p:sp>
      <p:sp>
        <p:nvSpPr>
          <p:cNvPr id="14342" name="Rectangle 6"/>
          <p:cNvSpPr>
            <a:spLocks noChangeArrowheads="1"/>
          </p:cNvSpPr>
          <p:nvPr/>
        </p:nvSpPr>
        <p:spPr bwMode="auto">
          <a:xfrm>
            <a:off x="0" y="152400"/>
            <a:ext cx="2743200" cy="1309688"/>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400" b="1" u="sng"/>
              <a:t>QX B</a:t>
            </a:r>
            <a:r>
              <a:rPr lang="en-US" altLang="en-US" sz="2400"/>
              <a:t>: </a:t>
            </a:r>
          </a:p>
          <a:p>
            <a:pPr algn="just" eaLnBrk="1" hangingPunct="1">
              <a:spcBef>
                <a:spcPct val="0"/>
              </a:spcBef>
              <a:buFontTx/>
              <a:buNone/>
            </a:pPr>
            <a:r>
              <a:rPr lang="en-US" altLang="en-US" sz="1800"/>
              <a:t>Gồm nhiều loài sống ở nhiều tầng nước khác nhau.</a:t>
            </a:r>
          </a:p>
        </p:txBody>
      </p:sp>
      <p:sp>
        <p:nvSpPr>
          <p:cNvPr id="14343" name="Rectangle 7"/>
          <p:cNvSpPr>
            <a:spLocks noChangeArrowheads="1"/>
          </p:cNvSpPr>
          <p:nvPr/>
        </p:nvSpPr>
        <p:spPr bwMode="auto">
          <a:xfrm>
            <a:off x="3429000" y="533400"/>
            <a:ext cx="2286000" cy="790575"/>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b="1"/>
              <a:t>Nước sâu, mùn đáy ít</a:t>
            </a:r>
          </a:p>
        </p:txBody>
      </p:sp>
      <p:sp>
        <p:nvSpPr>
          <p:cNvPr id="5128" name="Line 8"/>
          <p:cNvSpPr>
            <a:spLocks noChangeShapeType="1"/>
          </p:cNvSpPr>
          <p:nvPr/>
        </p:nvSpPr>
        <p:spPr bwMode="auto">
          <a:xfrm>
            <a:off x="2895600" y="2209800"/>
            <a:ext cx="533400" cy="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9" name="Line 9"/>
          <p:cNvSpPr>
            <a:spLocks noChangeShapeType="1"/>
          </p:cNvSpPr>
          <p:nvPr/>
        </p:nvSpPr>
        <p:spPr bwMode="auto">
          <a:xfrm>
            <a:off x="2895600" y="4038600"/>
            <a:ext cx="457200" cy="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0" name="Line 10"/>
          <p:cNvSpPr>
            <a:spLocks noChangeShapeType="1"/>
          </p:cNvSpPr>
          <p:nvPr/>
        </p:nvSpPr>
        <p:spPr bwMode="auto">
          <a:xfrm>
            <a:off x="2819400" y="5791200"/>
            <a:ext cx="457200" cy="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1" name="Line 11"/>
          <p:cNvSpPr>
            <a:spLocks noChangeShapeType="1"/>
          </p:cNvSpPr>
          <p:nvPr/>
        </p:nvSpPr>
        <p:spPr bwMode="auto">
          <a:xfrm>
            <a:off x="1752600" y="3048000"/>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2" name="Line 12"/>
          <p:cNvSpPr>
            <a:spLocks noChangeShapeType="1"/>
          </p:cNvSpPr>
          <p:nvPr/>
        </p:nvSpPr>
        <p:spPr bwMode="auto">
          <a:xfrm>
            <a:off x="1752600" y="4648200"/>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3" name="Line 13"/>
          <p:cNvSpPr>
            <a:spLocks noChangeShapeType="1"/>
          </p:cNvSpPr>
          <p:nvPr/>
        </p:nvSpPr>
        <p:spPr bwMode="auto">
          <a:xfrm>
            <a:off x="4572000" y="2971800"/>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4" name="Line 14"/>
          <p:cNvSpPr>
            <a:spLocks noChangeShapeType="1"/>
          </p:cNvSpPr>
          <p:nvPr/>
        </p:nvSpPr>
        <p:spPr bwMode="auto">
          <a:xfrm>
            <a:off x="4419600" y="4800600"/>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1" name="Rectangle 15"/>
          <p:cNvSpPr>
            <a:spLocks noChangeArrowheads="1"/>
          </p:cNvSpPr>
          <p:nvPr/>
        </p:nvSpPr>
        <p:spPr bwMode="auto">
          <a:xfrm>
            <a:off x="3429000" y="3429000"/>
            <a:ext cx="2362200" cy="1219200"/>
          </a:xfrm>
          <a:prstGeom prst="rect">
            <a:avLst/>
          </a:prstGeom>
          <a:solidFill>
            <a:srgbClr val="FFFFFF"/>
          </a:solidFill>
          <a:ln w="28575">
            <a:solidFill>
              <a:srgbClr val="0000FF"/>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t>Nước nông, mùn đáy dày-&gt; vùng đất trũng.</a:t>
            </a:r>
          </a:p>
        </p:txBody>
      </p:sp>
      <p:sp>
        <p:nvSpPr>
          <p:cNvPr id="14352" name="Rectangle 16"/>
          <p:cNvSpPr>
            <a:spLocks noChangeArrowheads="1"/>
          </p:cNvSpPr>
          <p:nvPr/>
        </p:nvSpPr>
        <p:spPr bwMode="auto">
          <a:xfrm>
            <a:off x="3352800" y="5257800"/>
            <a:ext cx="2362200" cy="1219200"/>
          </a:xfrm>
          <a:prstGeom prst="rect">
            <a:avLst/>
          </a:prstGeom>
          <a:solidFill>
            <a:srgbClr val="FFFFFF"/>
          </a:solidFill>
          <a:ln w="28575">
            <a:solidFill>
              <a:srgbClr val="FF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t>Mùn đáy lấp đầy ao → vùng đất cạn.</a:t>
            </a:r>
          </a:p>
        </p:txBody>
      </p:sp>
      <p:sp>
        <p:nvSpPr>
          <p:cNvPr id="5137" name="Line 17"/>
          <p:cNvSpPr>
            <a:spLocks noChangeShapeType="1"/>
          </p:cNvSpPr>
          <p:nvPr/>
        </p:nvSpPr>
        <p:spPr bwMode="auto">
          <a:xfrm>
            <a:off x="1524000" y="1371600"/>
            <a:ext cx="0" cy="304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8" name="Line 18"/>
          <p:cNvSpPr>
            <a:spLocks noChangeShapeType="1"/>
          </p:cNvSpPr>
          <p:nvPr/>
        </p:nvSpPr>
        <p:spPr bwMode="auto">
          <a:xfrm>
            <a:off x="4419600" y="1371600"/>
            <a:ext cx="0" cy="304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9" name="Line 19"/>
          <p:cNvSpPr>
            <a:spLocks noChangeShapeType="1"/>
          </p:cNvSpPr>
          <p:nvPr/>
        </p:nvSpPr>
        <p:spPr bwMode="auto">
          <a:xfrm>
            <a:off x="2819400" y="914400"/>
            <a:ext cx="533400" cy="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140" name="Group 20"/>
          <p:cNvGrpSpPr>
            <a:grpSpLocks/>
          </p:cNvGrpSpPr>
          <p:nvPr/>
        </p:nvGrpSpPr>
        <p:grpSpPr bwMode="auto">
          <a:xfrm>
            <a:off x="5867400" y="0"/>
            <a:ext cx="3276600" cy="6629400"/>
            <a:chOff x="3120" y="384"/>
            <a:chExt cx="2112" cy="3647"/>
          </a:xfrm>
        </p:grpSpPr>
        <p:pic>
          <p:nvPicPr>
            <p:cNvPr id="514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84"/>
              <a:ext cx="2112"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4"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1098"/>
              <a:ext cx="2112" cy="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5"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0" y="1674"/>
              <a:ext cx="2112" cy="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6"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0" y="2304"/>
              <a:ext cx="2112" cy="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7"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0" y="3120"/>
              <a:ext cx="2112" cy="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41" name="Text Box 26"/>
          <p:cNvSpPr txBox="1">
            <a:spLocks noChangeArrowheads="1"/>
          </p:cNvSpPr>
          <p:nvPr/>
        </p:nvSpPr>
        <p:spPr bwMode="auto">
          <a:xfrm>
            <a:off x="3733800" y="90488"/>
            <a:ext cx="1752600" cy="366712"/>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CC3300"/>
                </a:solidFill>
              </a:rPr>
              <a:t>MÔI TRƯỜNG</a:t>
            </a:r>
          </a:p>
        </p:txBody>
      </p:sp>
      <p:sp>
        <p:nvSpPr>
          <p:cNvPr id="5142" name="Slide Number Placeholder 1"/>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4987DA8-BB64-4800-99A6-493E1957C37D}" type="slidenum">
              <a:rPr lang="en-US" altLang="en-US" sz="1400"/>
              <a:pPr>
                <a:spcBef>
                  <a:spcPct val="0"/>
                </a:spcBef>
                <a:buFontTx/>
                <a:buNone/>
              </a:pPr>
              <a:t>3</a:t>
            </a:fld>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342">
                                            <p:txEl>
                                              <p:pRg st="1" end="1"/>
                                            </p:txEl>
                                          </p:spTgt>
                                        </p:tgtEl>
                                        <p:attrNameLst>
                                          <p:attrName>style.visibility</p:attrName>
                                        </p:attrNameLst>
                                      </p:cBhvr>
                                      <p:to>
                                        <p:strVal val="visible"/>
                                      </p:to>
                                    </p:set>
                                    <p:animEffect transition="in" filter="blinds(horizontal)">
                                      <p:cBhvr>
                                        <p:cTn id="7" dur="500"/>
                                        <p:tgtEl>
                                          <p:spTgt spid="1434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4343">
                                            <p:txEl>
                                              <p:pRg st="0" end="0"/>
                                            </p:txEl>
                                          </p:spTgt>
                                        </p:tgtEl>
                                        <p:attrNameLst>
                                          <p:attrName>style.visibility</p:attrName>
                                        </p:attrNameLst>
                                      </p:cBhvr>
                                      <p:to>
                                        <p:strVal val="visible"/>
                                      </p:to>
                                    </p:set>
                                    <p:animEffect transition="in" filter="box(in)">
                                      <p:cBhvr>
                                        <p:cTn id="12" dur="500"/>
                                        <p:tgtEl>
                                          <p:spTgt spid="1434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4338">
                                            <p:txEl>
                                              <p:pRg st="1" end="1"/>
                                            </p:txEl>
                                          </p:spTgt>
                                        </p:tgtEl>
                                        <p:attrNameLst>
                                          <p:attrName>style.visibility</p:attrName>
                                        </p:attrNameLst>
                                      </p:cBhvr>
                                      <p:to>
                                        <p:strVal val="visible"/>
                                      </p:to>
                                    </p:set>
                                    <p:animEffect transition="in" filter="blinds(horizontal)">
                                      <p:cBhvr>
                                        <p:cTn id="17" dur="500"/>
                                        <p:tgtEl>
                                          <p:spTgt spid="1433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4339">
                                            <p:txEl>
                                              <p:pRg st="0" end="0"/>
                                            </p:txEl>
                                          </p:spTgt>
                                        </p:tgtEl>
                                        <p:attrNameLst>
                                          <p:attrName>style.visibility</p:attrName>
                                        </p:attrNameLst>
                                      </p:cBhvr>
                                      <p:to>
                                        <p:strVal val="visible"/>
                                      </p:to>
                                    </p:set>
                                    <p:animEffect transition="in" filter="box(in)">
                                      <p:cBhvr>
                                        <p:cTn id="22" dur="500"/>
                                        <p:tgtEl>
                                          <p:spTgt spid="1433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4340">
                                            <p:txEl>
                                              <p:pRg st="1" end="1"/>
                                            </p:txEl>
                                          </p:spTgt>
                                        </p:tgtEl>
                                        <p:attrNameLst>
                                          <p:attrName>style.visibility</p:attrName>
                                        </p:attrNameLst>
                                      </p:cBhvr>
                                      <p:to>
                                        <p:strVal val="visible"/>
                                      </p:to>
                                    </p:set>
                                    <p:animEffect transition="in" filter="blinds(horizontal)">
                                      <p:cBhvr>
                                        <p:cTn id="27" dur="500"/>
                                        <p:tgtEl>
                                          <p:spTgt spid="14340">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7" presetClass="entr" presetSubtype="0" fill="hold" nodeType="clickEffect">
                                  <p:stCondLst>
                                    <p:cond delay="0"/>
                                  </p:stCondLst>
                                  <p:iterate type="lt">
                                    <p:tmPct val="50000"/>
                                  </p:iterate>
                                  <p:childTnLst>
                                    <p:set>
                                      <p:cBhvr>
                                        <p:cTn id="31" dur="1" fill="hold">
                                          <p:stCondLst>
                                            <p:cond delay="0"/>
                                          </p:stCondLst>
                                        </p:cTn>
                                        <p:tgtEl>
                                          <p:spTgt spid="14351">
                                            <p:txEl>
                                              <p:pRg st="0" end="0"/>
                                            </p:txEl>
                                          </p:spTgt>
                                        </p:tgtEl>
                                        <p:attrNameLst>
                                          <p:attrName>style.visibility</p:attrName>
                                        </p:attrNameLst>
                                      </p:cBhvr>
                                      <p:to>
                                        <p:strVal val="visible"/>
                                      </p:to>
                                    </p:set>
                                    <p:anim calcmode="discrete" valueType="clr">
                                      <p:cBhvr override="childStyle">
                                        <p:cTn id="32" dur="80"/>
                                        <p:tgtEl>
                                          <p:spTgt spid="1435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14351">
                                            <p:txEl>
                                              <p:pRg st="0" end="0"/>
                                            </p:txEl>
                                          </p:spTgt>
                                        </p:tgtEl>
                                        <p:attrNameLst>
                                          <p:attrName>fillcolor</p:attrName>
                                        </p:attrNameLst>
                                      </p:cBhvr>
                                      <p:tavLst>
                                        <p:tav tm="0">
                                          <p:val>
                                            <p:clrVal>
                                              <a:schemeClr val="accent2"/>
                                            </p:clrVal>
                                          </p:val>
                                        </p:tav>
                                        <p:tav tm="50000">
                                          <p:val>
                                            <p:clrVal>
                                              <a:schemeClr val="hlink"/>
                                            </p:clrVal>
                                          </p:val>
                                        </p:tav>
                                      </p:tavLst>
                                    </p:anim>
                                    <p:set>
                                      <p:cBhvr>
                                        <p:cTn id="34" dur="80"/>
                                        <p:tgtEl>
                                          <p:spTgt spid="14351">
                                            <p:txEl>
                                              <p:pRg st="0" end="0"/>
                                            </p:txEl>
                                          </p:spTgt>
                                        </p:tgtEl>
                                        <p:attrNameLst>
                                          <p:attrName>fill.type</p:attrName>
                                        </p:attrNameLst>
                                      </p:cBhvr>
                                      <p:to>
                                        <p:strVal val="solid"/>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14341">
                                            <p:txEl>
                                              <p:pRg st="1" end="1"/>
                                            </p:txEl>
                                          </p:spTgt>
                                        </p:tgtEl>
                                        <p:attrNameLst>
                                          <p:attrName>style.visibility</p:attrName>
                                        </p:attrNameLst>
                                      </p:cBhvr>
                                      <p:to>
                                        <p:strVal val="visible"/>
                                      </p:to>
                                    </p:set>
                                    <p:animEffect transition="in" filter="blinds(horizontal)">
                                      <p:cBhvr>
                                        <p:cTn id="39" dur="500"/>
                                        <p:tgtEl>
                                          <p:spTgt spid="14341">
                                            <p:txEl>
                                              <p:pRg st="1" end="1"/>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 presetClass="entr" presetSubtype="10" fill="hold" nodeType="clickEffect">
                                  <p:stCondLst>
                                    <p:cond delay="0"/>
                                  </p:stCondLst>
                                  <p:childTnLst>
                                    <p:set>
                                      <p:cBhvr>
                                        <p:cTn id="43" dur="1" fill="hold">
                                          <p:stCondLst>
                                            <p:cond delay="0"/>
                                          </p:stCondLst>
                                        </p:cTn>
                                        <p:tgtEl>
                                          <p:spTgt spid="14352">
                                            <p:txEl>
                                              <p:pRg st="0" end="0"/>
                                            </p:txEl>
                                          </p:spTgt>
                                        </p:tgtEl>
                                        <p:attrNameLst>
                                          <p:attrName>style.visibility</p:attrName>
                                        </p:attrNameLst>
                                      </p:cBhvr>
                                      <p:to>
                                        <p:strVal val="visible"/>
                                      </p:to>
                                    </p:set>
                                    <p:animEffect transition="in" filter="checkerboard(across)">
                                      <p:cBhvr>
                                        <p:cTn id="44" dur="500"/>
                                        <p:tgtEl>
                                          <p:spTgt spid="143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ChangeArrowheads="1"/>
          </p:cNvSpPr>
          <p:nvPr/>
        </p:nvSpPr>
        <p:spPr bwMode="auto">
          <a:xfrm>
            <a:off x="381000" y="747713"/>
            <a:ext cx="4749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rPr>
              <a:t>I.  KHÁI NIỆM DIỄN THẾ SINH THÁI</a:t>
            </a:r>
            <a:r>
              <a:rPr lang="en-US" altLang="en-US" sz="2000">
                <a:latin typeface="Times New Roman" panose="02020603050405020304" pitchFamily="18" charset="0"/>
              </a:rPr>
              <a:t> </a:t>
            </a:r>
          </a:p>
        </p:txBody>
      </p:sp>
      <p:sp>
        <p:nvSpPr>
          <p:cNvPr id="7171" name="Rectangle 4"/>
          <p:cNvSpPr>
            <a:spLocks noChangeArrowheads="1"/>
          </p:cNvSpPr>
          <p:nvPr/>
        </p:nvSpPr>
        <p:spPr bwMode="auto">
          <a:xfrm>
            <a:off x="544513" y="1592263"/>
            <a:ext cx="46482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vi-VN" altLang="en-US" b="1">
                <a:latin typeface="Times New Roman" panose="02020603050405020304" pitchFamily="18" charset="0"/>
              </a:rPr>
              <a:t>Khái niệm: </a:t>
            </a:r>
            <a:r>
              <a:rPr lang="vi-VN" altLang="en-US">
                <a:latin typeface="Times New Roman" panose="02020603050405020304" pitchFamily="18" charset="0"/>
              </a:rPr>
              <a:t>Diễn thế sinh thái là quá trình biến đổi tuần tự của </a:t>
            </a:r>
            <a:r>
              <a:rPr lang="vi-VN" altLang="en-US">
                <a:solidFill>
                  <a:srgbClr val="FF0000"/>
                </a:solidFill>
                <a:latin typeface="Times New Roman" panose="02020603050405020304" pitchFamily="18" charset="0"/>
              </a:rPr>
              <a:t>quần xã qua các giai đoạn </a:t>
            </a:r>
            <a:r>
              <a:rPr lang="vi-VN" altLang="en-US">
                <a:latin typeface="Times New Roman" panose="02020603050405020304" pitchFamily="18" charset="0"/>
              </a:rPr>
              <a:t>tương ứng </a:t>
            </a:r>
            <a:r>
              <a:rPr lang="vi-VN" altLang="en-US">
                <a:solidFill>
                  <a:srgbClr val="FF0000"/>
                </a:solidFill>
                <a:latin typeface="Times New Roman" panose="02020603050405020304" pitchFamily="18" charset="0"/>
              </a:rPr>
              <a:t>với sự biến đổi của môi trường.</a:t>
            </a:r>
            <a:endParaRPr lang="vi-VN" altLang="en-US" b="1">
              <a:solidFill>
                <a:srgbClr val="FF0000"/>
              </a:solidFill>
              <a:latin typeface="Times New Roman" panose="02020603050405020304" pitchFamily="18" charset="0"/>
            </a:endParaRPr>
          </a:p>
        </p:txBody>
      </p:sp>
      <p:grpSp>
        <p:nvGrpSpPr>
          <p:cNvPr id="23566" name="Group 14"/>
          <p:cNvGrpSpPr>
            <a:grpSpLocks/>
          </p:cNvGrpSpPr>
          <p:nvPr/>
        </p:nvGrpSpPr>
        <p:grpSpPr bwMode="auto">
          <a:xfrm>
            <a:off x="5562600" y="1068388"/>
            <a:ext cx="3352800" cy="5789612"/>
            <a:chOff x="3120" y="384"/>
            <a:chExt cx="2112" cy="3647"/>
          </a:xfrm>
        </p:grpSpPr>
        <p:pic>
          <p:nvPicPr>
            <p:cNvPr id="7175"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84"/>
              <a:ext cx="2112"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1098"/>
              <a:ext cx="2112" cy="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0" y="1674"/>
              <a:ext cx="2112" cy="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0" y="2304"/>
              <a:ext cx="2112" cy="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0" y="3120"/>
              <a:ext cx="2112" cy="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73" name="Text Box 33"/>
          <p:cNvSpPr txBox="1">
            <a:spLocks noChangeArrowheads="1"/>
          </p:cNvSpPr>
          <p:nvPr/>
        </p:nvSpPr>
        <p:spPr bwMode="auto">
          <a:xfrm>
            <a:off x="2133600" y="152400"/>
            <a:ext cx="5638800" cy="4572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vi-VN" altLang="en-US" sz="2400" b="1">
                <a:solidFill>
                  <a:srgbClr val="FF0066"/>
                </a:solidFill>
                <a:latin typeface="Times New Roman" panose="02020603050405020304" pitchFamily="18" charset="0"/>
              </a:rPr>
              <a:t>Bài 41</a:t>
            </a:r>
            <a:r>
              <a:rPr lang="en-US" altLang="en-US" sz="2400" b="1">
                <a:solidFill>
                  <a:srgbClr val="FF0066"/>
                </a:solidFill>
                <a:latin typeface="Times New Roman" panose="02020603050405020304" pitchFamily="18" charset="0"/>
              </a:rPr>
              <a:t>.</a:t>
            </a:r>
            <a:r>
              <a:rPr lang="vi-VN" altLang="en-US" sz="2400" b="1">
                <a:solidFill>
                  <a:schemeClr val="tx2"/>
                </a:solidFill>
                <a:latin typeface="Times New Roman" panose="02020603050405020304" pitchFamily="18" charset="0"/>
              </a:rPr>
              <a:t> DIỄN THẾ SINH THÁI</a:t>
            </a:r>
          </a:p>
        </p:txBody>
      </p:sp>
      <p:sp>
        <p:nvSpPr>
          <p:cNvPr id="7174" name="Slide Number Placeholder 1"/>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3070768-8D66-43B5-BBB3-67BB4533672C}" type="slidenum">
              <a:rPr lang="en-US" altLang="en-US" sz="1400"/>
              <a:pPr>
                <a:spcBef>
                  <a:spcPct val="0"/>
                </a:spcBef>
                <a:buFontTx/>
                <a:buNone/>
              </a:pPr>
              <a:t>4</a:t>
            </a:fld>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3566"/>
                                        </p:tgtEl>
                                        <p:attrNameLst>
                                          <p:attrName>style.visibility</p:attrName>
                                        </p:attrNameLst>
                                      </p:cBhvr>
                                      <p:to>
                                        <p:strVal val="visible"/>
                                      </p:to>
                                    </p:set>
                                    <p:animEffect transition="in" filter="blinds(horizontal)">
                                      <p:cBhvr>
                                        <p:cTn id="7" dur="500"/>
                                        <p:tgtEl>
                                          <p:spTgt spid="23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Object 2"/>
          <p:cNvGraphicFramePr>
            <a:graphicFrameLocks noChangeAspect="1"/>
          </p:cNvGraphicFramePr>
          <p:nvPr/>
        </p:nvGraphicFramePr>
        <p:xfrm>
          <a:off x="685800" y="4267200"/>
          <a:ext cx="1143000" cy="465138"/>
        </p:xfrm>
        <a:graphic>
          <a:graphicData uri="http://schemas.openxmlformats.org/presentationml/2006/ole">
            <mc:AlternateContent xmlns:mc="http://schemas.openxmlformats.org/markup-compatibility/2006">
              <mc:Choice xmlns:v="urn:schemas-microsoft-com:vml" Requires="v">
                <p:oleObj spid="_x0000_s9241" name="Bitmap Image" r:id="rId3" imgW="952633" imgH="466543" progId="Paint.Picture">
                  <p:embed/>
                </p:oleObj>
              </mc:Choice>
              <mc:Fallback>
                <p:oleObj name="Bitmap Image" r:id="rId3" imgW="952633" imgH="466543"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267200"/>
                        <a:ext cx="11430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771" name="Object 3"/>
          <p:cNvGraphicFramePr>
            <a:graphicFrameLocks noChangeAspect="1"/>
          </p:cNvGraphicFramePr>
          <p:nvPr/>
        </p:nvGraphicFramePr>
        <p:xfrm>
          <a:off x="1905000" y="3810000"/>
          <a:ext cx="1143000" cy="981075"/>
        </p:xfrm>
        <a:graphic>
          <a:graphicData uri="http://schemas.openxmlformats.org/presentationml/2006/ole">
            <mc:AlternateContent xmlns:mc="http://schemas.openxmlformats.org/markup-compatibility/2006">
              <mc:Choice xmlns:v="urn:schemas-microsoft-com:vml" Requires="v">
                <p:oleObj spid="_x0000_s9242" name="Bitmap Image" r:id="rId5" imgW="1000000" imgH="980952" progId="Paint.Picture">
                  <p:embed/>
                </p:oleObj>
              </mc:Choice>
              <mc:Fallback>
                <p:oleObj name="Bitmap Image" r:id="rId5" imgW="1000000" imgH="980952" progId="Paint.Pictur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3810000"/>
                        <a:ext cx="114300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772" name="Object 4"/>
          <p:cNvGraphicFramePr>
            <a:graphicFrameLocks noChangeAspect="1"/>
          </p:cNvGraphicFramePr>
          <p:nvPr/>
        </p:nvGraphicFramePr>
        <p:xfrm>
          <a:off x="3048000" y="3028950"/>
          <a:ext cx="1066800" cy="1695450"/>
        </p:xfrm>
        <a:graphic>
          <a:graphicData uri="http://schemas.openxmlformats.org/presentationml/2006/ole">
            <mc:AlternateContent xmlns:mc="http://schemas.openxmlformats.org/markup-compatibility/2006">
              <mc:Choice xmlns:v="urn:schemas-microsoft-com:vml" Requires="v">
                <p:oleObj spid="_x0000_s9243" name="Bitmap Image" r:id="rId7" imgW="1628571" imgH="1695687" progId="Paint.Picture">
                  <p:embed/>
                </p:oleObj>
              </mc:Choice>
              <mc:Fallback>
                <p:oleObj name="Bitmap Image" r:id="rId7" imgW="1628571" imgH="1695687" progId="Paint.Picture">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3028950"/>
                        <a:ext cx="1066800"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773" name="Object 5"/>
          <p:cNvGraphicFramePr>
            <a:graphicFrameLocks noChangeAspect="1"/>
          </p:cNvGraphicFramePr>
          <p:nvPr/>
        </p:nvGraphicFramePr>
        <p:xfrm>
          <a:off x="4132263" y="2533650"/>
          <a:ext cx="1354137" cy="2419350"/>
        </p:xfrm>
        <a:graphic>
          <a:graphicData uri="http://schemas.openxmlformats.org/presentationml/2006/ole">
            <mc:AlternateContent xmlns:mc="http://schemas.openxmlformats.org/markup-compatibility/2006">
              <mc:Choice xmlns:v="urn:schemas-microsoft-com:vml" Requires="v">
                <p:oleObj spid="_x0000_s9244" name="Bitmap Image" r:id="rId9" imgW="2000000" imgH="2419048" progId="Paint.Picture">
                  <p:embed/>
                </p:oleObj>
              </mc:Choice>
              <mc:Fallback>
                <p:oleObj name="Bitmap Image" r:id="rId9" imgW="2000000" imgH="2419048" progId="Paint.Picture">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32263" y="2533650"/>
                        <a:ext cx="1354137"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774" name="Object 6"/>
          <p:cNvGraphicFramePr>
            <a:graphicFrameLocks noChangeAspect="1"/>
          </p:cNvGraphicFramePr>
          <p:nvPr/>
        </p:nvGraphicFramePr>
        <p:xfrm>
          <a:off x="5486400" y="1581150"/>
          <a:ext cx="1752600" cy="3371850"/>
        </p:xfrm>
        <a:graphic>
          <a:graphicData uri="http://schemas.openxmlformats.org/presentationml/2006/ole">
            <mc:AlternateContent xmlns:mc="http://schemas.openxmlformats.org/markup-compatibility/2006">
              <mc:Choice xmlns:v="urn:schemas-microsoft-com:vml" Requires="v">
                <p:oleObj spid="_x0000_s9245" name="Bitmap Image" r:id="rId11" imgW="2523810" imgH="3371429" progId="Paint.Picture">
                  <p:embed/>
                </p:oleObj>
              </mc:Choice>
              <mc:Fallback>
                <p:oleObj name="Bitmap Image" r:id="rId11" imgW="2523810" imgH="3371429" progId="Paint.Picture">
                  <p:embed/>
                  <p:pic>
                    <p:nvPicPr>
                      <p:cNvPr id="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86400" y="1581150"/>
                        <a:ext cx="175260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775" name="Object 7"/>
          <p:cNvGraphicFramePr>
            <a:graphicFrameLocks noChangeAspect="1"/>
          </p:cNvGraphicFramePr>
          <p:nvPr/>
        </p:nvGraphicFramePr>
        <p:xfrm>
          <a:off x="7239000" y="1447800"/>
          <a:ext cx="1228725" cy="3581400"/>
        </p:xfrm>
        <a:graphic>
          <a:graphicData uri="http://schemas.openxmlformats.org/presentationml/2006/ole">
            <mc:AlternateContent xmlns:mc="http://schemas.openxmlformats.org/markup-compatibility/2006">
              <mc:Choice xmlns:v="urn:schemas-microsoft-com:vml" Requires="v">
                <p:oleObj spid="_x0000_s9246" name="Bitmap Image" r:id="rId13" imgW="1638529" imgH="4401164" progId="Paint.Picture">
                  <p:embed/>
                </p:oleObj>
              </mc:Choice>
              <mc:Fallback>
                <p:oleObj name="Bitmap Image" r:id="rId13" imgW="1638529" imgH="4401164" progId="Paint.Picture">
                  <p:embed/>
                  <p:pic>
                    <p:nvPicPr>
                      <p:cNvPr id="0"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39000" y="1447800"/>
                        <a:ext cx="1228725"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76" name="Text Box 8"/>
          <p:cNvSpPr txBox="1">
            <a:spLocks noChangeArrowheads="1"/>
          </p:cNvSpPr>
          <p:nvPr/>
        </p:nvSpPr>
        <p:spPr bwMode="auto">
          <a:xfrm>
            <a:off x="685800" y="4724400"/>
            <a:ext cx="1143000" cy="1474788"/>
          </a:xfrm>
          <a:prstGeom prst="rect">
            <a:avLst/>
          </a:prstGeom>
          <a:solidFill>
            <a:srgbClr val="00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30000"/>
              </a:spcBef>
              <a:buFontTx/>
              <a:buNone/>
            </a:pPr>
            <a:r>
              <a:rPr lang="en-US" altLang="en-US" sz="2000" b="1">
                <a:solidFill>
                  <a:schemeClr val="bg1"/>
                </a:solidFill>
                <a:latin typeface="Times New Roman" panose="02020603050405020304" pitchFamily="18" charset="0"/>
              </a:rPr>
              <a:t>Tro bụi do hoạt động của núi lửa</a:t>
            </a:r>
          </a:p>
        </p:txBody>
      </p:sp>
      <p:sp>
        <p:nvSpPr>
          <p:cNvPr id="32777" name="Text Box 9"/>
          <p:cNvSpPr txBox="1">
            <a:spLocks noChangeArrowheads="1"/>
          </p:cNvSpPr>
          <p:nvPr/>
        </p:nvSpPr>
        <p:spPr bwMode="auto">
          <a:xfrm>
            <a:off x="1981200" y="4724400"/>
            <a:ext cx="990600" cy="650875"/>
          </a:xfrm>
          <a:prstGeom prst="rect">
            <a:avLst/>
          </a:prstGeom>
          <a:solidFill>
            <a:srgbClr val="00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30000"/>
              </a:spcBef>
              <a:buFontTx/>
              <a:buNone/>
            </a:pPr>
            <a:r>
              <a:rPr lang="en-US" altLang="en-US" sz="2000" b="1">
                <a:solidFill>
                  <a:schemeClr val="bg1"/>
                </a:solidFill>
                <a:latin typeface="Times New Roman" panose="02020603050405020304" pitchFamily="18" charset="0"/>
              </a:rPr>
              <a:t>Tảo, địa y</a:t>
            </a:r>
          </a:p>
        </p:txBody>
      </p:sp>
      <p:sp>
        <p:nvSpPr>
          <p:cNvPr id="32778" name="Text Box 10"/>
          <p:cNvSpPr txBox="1">
            <a:spLocks noChangeArrowheads="1"/>
          </p:cNvSpPr>
          <p:nvPr/>
        </p:nvSpPr>
        <p:spPr bwMode="auto">
          <a:xfrm>
            <a:off x="3124200" y="4703763"/>
            <a:ext cx="990600" cy="650875"/>
          </a:xfrm>
          <a:prstGeom prst="rect">
            <a:avLst/>
          </a:prstGeom>
          <a:solidFill>
            <a:srgbClr val="00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30000"/>
              </a:spcBef>
              <a:buFontTx/>
              <a:buNone/>
            </a:pPr>
            <a:r>
              <a:rPr lang="en-US" altLang="en-US" sz="2000" b="1">
                <a:solidFill>
                  <a:schemeClr val="bg1"/>
                </a:solidFill>
                <a:latin typeface="Times New Roman" panose="02020603050405020304" pitchFamily="18" charset="0"/>
              </a:rPr>
              <a:t>TV thân cỏ</a:t>
            </a:r>
          </a:p>
        </p:txBody>
      </p:sp>
      <p:sp>
        <p:nvSpPr>
          <p:cNvPr id="32779" name="Text Box 11"/>
          <p:cNvSpPr txBox="1">
            <a:spLocks noChangeArrowheads="1"/>
          </p:cNvSpPr>
          <p:nvPr/>
        </p:nvSpPr>
        <p:spPr bwMode="auto">
          <a:xfrm>
            <a:off x="4329113" y="4648200"/>
            <a:ext cx="1309687" cy="925513"/>
          </a:xfrm>
          <a:prstGeom prst="rect">
            <a:avLst/>
          </a:prstGeom>
          <a:solidFill>
            <a:srgbClr val="00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30000"/>
              </a:spcBef>
              <a:buFontTx/>
              <a:buNone/>
            </a:pPr>
            <a:r>
              <a:rPr lang="en-US" altLang="en-US" sz="2000" b="1">
                <a:solidFill>
                  <a:schemeClr val="bg1"/>
                </a:solidFill>
                <a:latin typeface="Times New Roman" panose="02020603050405020304" pitchFamily="18" charset="0"/>
              </a:rPr>
              <a:t>Thực vật thân bụi, động vật</a:t>
            </a:r>
          </a:p>
        </p:txBody>
      </p:sp>
      <p:sp>
        <p:nvSpPr>
          <p:cNvPr id="32780" name="Text Box 12"/>
          <p:cNvSpPr txBox="1">
            <a:spLocks noChangeArrowheads="1"/>
          </p:cNvSpPr>
          <p:nvPr/>
        </p:nvSpPr>
        <p:spPr bwMode="auto">
          <a:xfrm>
            <a:off x="5873750" y="4637088"/>
            <a:ext cx="1289050" cy="925512"/>
          </a:xfrm>
          <a:prstGeom prst="rect">
            <a:avLst/>
          </a:prstGeom>
          <a:solidFill>
            <a:srgbClr val="00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30000"/>
              </a:spcBef>
              <a:buFontTx/>
              <a:buNone/>
            </a:pPr>
            <a:r>
              <a:rPr lang="en-US" altLang="en-US" sz="2000" b="1">
                <a:solidFill>
                  <a:schemeClr val="bg1"/>
                </a:solidFill>
                <a:latin typeface="Times New Roman" panose="02020603050405020304" pitchFamily="18" charset="0"/>
              </a:rPr>
              <a:t>TV thân gỗ, động vật</a:t>
            </a:r>
          </a:p>
        </p:txBody>
      </p:sp>
      <p:sp>
        <p:nvSpPr>
          <p:cNvPr id="32781" name="Text Box 13"/>
          <p:cNvSpPr txBox="1">
            <a:spLocks noChangeArrowheads="1"/>
          </p:cNvSpPr>
          <p:nvPr/>
        </p:nvSpPr>
        <p:spPr bwMode="auto">
          <a:xfrm>
            <a:off x="7467600" y="4572000"/>
            <a:ext cx="1219200" cy="925513"/>
          </a:xfrm>
          <a:prstGeom prst="rect">
            <a:avLst/>
          </a:prstGeom>
          <a:solidFill>
            <a:srgbClr val="00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30000"/>
              </a:spcBef>
              <a:buFontTx/>
              <a:buNone/>
            </a:pPr>
            <a:r>
              <a:rPr lang="en-US" altLang="en-US" sz="2000" b="1">
                <a:solidFill>
                  <a:schemeClr val="bg1"/>
                </a:solidFill>
                <a:latin typeface="Times New Roman" panose="02020603050405020304" pitchFamily="18" charset="0"/>
              </a:rPr>
              <a:t>Quần xã đa dạng, ổn định</a:t>
            </a:r>
          </a:p>
        </p:txBody>
      </p:sp>
      <p:sp>
        <p:nvSpPr>
          <p:cNvPr id="32783" name="Text Box 15"/>
          <p:cNvSpPr txBox="1">
            <a:spLocks noChangeArrowheads="1"/>
          </p:cNvSpPr>
          <p:nvPr/>
        </p:nvSpPr>
        <p:spPr bwMode="auto">
          <a:xfrm>
            <a:off x="38100" y="1006475"/>
            <a:ext cx="8153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b="1" u="sng">
                <a:solidFill>
                  <a:srgbClr val="3333FF"/>
                </a:solidFill>
                <a:latin typeface="Times New Roman" panose="02020603050405020304" pitchFamily="18" charset="0"/>
              </a:rPr>
              <a:t>Ví dụ</a:t>
            </a:r>
            <a:r>
              <a:rPr lang="en-US" altLang="en-US" sz="2400" b="1">
                <a:solidFill>
                  <a:srgbClr val="3333FF"/>
                </a:solidFill>
                <a:latin typeface="Times New Roman" panose="02020603050405020304" pitchFamily="18" charset="0"/>
              </a:rPr>
              <a:t>: </a:t>
            </a:r>
            <a:r>
              <a:rPr lang="en-US" altLang="en-US" sz="2400">
                <a:solidFill>
                  <a:srgbClr val="3333FF"/>
                </a:solidFill>
                <a:latin typeface="Times New Roman" panose="02020603050405020304" pitchFamily="18" charset="0"/>
              </a:rPr>
              <a:t>Quá trình diễn thế trên đám tro bụi của trên đảo Krakatau Inđônêxia do hoạt động của núi lửa 1883</a:t>
            </a:r>
          </a:p>
        </p:txBody>
      </p:sp>
      <p:sp>
        <p:nvSpPr>
          <p:cNvPr id="32784" name="AutoShape 16"/>
          <p:cNvSpPr>
            <a:spLocks/>
          </p:cNvSpPr>
          <p:nvPr/>
        </p:nvSpPr>
        <p:spPr bwMode="auto">
          <a:xfrm rot="-5400000">
            <a:off x="2476500" y="5295900"/>
            <a:ext cx="76200" cy="914400"/>
          </a:xfrm>
          <a:prstGeom prst="rightBracket">
            <a:avLst>
              <a:gd name="adj" fmla="val 100000"/>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785" name="Text Box 17"/>
          <p:cNvSpPr txBox="1">
            <a:spLocks noChangeArrowheads="1"/>
          </p:cNvSpPr>
          <p:nvPr/>
        </p:nvSpPr>
        <p:spPr bwMode="auto">
          <a:xfrm>
            <a:off x="1752600" y="5867400"/>
            <a:ext cx="16764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600" b="1">
                <a:solidFill>
                  <a:schemeClr val="accent2"/>
                </a:solidFill>
                <a:latin typeface="Times New Roman" panose="02020603050405020304" pitchFamily="18" charset="0"/>
              </a:rPr>
              <a:t>GĐ đầu</a:t>
            </a:r>
          </a:p>
        </p:txBody>
      </p:sp>
      <p:sp>
        <p:nvSpPr>
          <p:cNvPr id="32786" name="Text Box 18"/>
          <p:cNvSpPr txBox="1">
            <a:spLocks noChangeArrowheads="1"/>
          </p:cNvSpPr>
          <p:nvPr/>
        </p:nvSpPr>
        <p:spPr bwMode="auto">
          <a:xfrm>
            <a:off x="7162800" y="5638800"/>
            <a:ext cx="16764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600" b="1">
                <a:solidFill>
                  <a:schemeClr val="accent2"/>
                </a:solidFill>
                <a:latin typeface="Times New Roman" panose="02020603050405020304" pitchFamily="18" charset="0"/>
              </a:rPr>
              <a:t>GĐ cuối</a:t>
            </a:r>
          </a:p>
        </p:txBody>
      </p:sp>
      <p:sp>
        <p:nvSpPr>
          <p:cNvPr id="32787" name="Text Box 19"/>
          <p:cNvSpPr txBox="1">
            <a:spLocks noChangeArrowheads="1"/>
          </p:cNvSpPr>
          <p:nvPr/>
        </p:nvSpPr>
        <p:spPr bwMode="auto">
          <a:xfrm>
            <a:off x="4038600" y="5607050"/>
            <a:ext cx="16764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600" b="1">
                <a:solidFill>
                  <a:schemeClr val="accent2"/>
                </a:solidFill>
                <a:latin typeface="Times New Roman" panose="02020603050405020304" pitchFamily="18" charset="0"/>
              </a:rPr>
              <a:t>GĐ giữa</a:t>
            </a:r>
          </a:p>
        </p:txBody>
      </p:sp>
      <p:sp>
        <p:nvSpPr>
          <p:cNvPr id="32788" name="AutoShape 20"/>
          <p:cNvSpPr>
            <a:spLocks/>
          </p:cNvSpPr>
          <p:nvPr/>
        </p:nvSpPr>
        <p:spPr bwMode="auto">
          <a:xfrm rot="5400000" flipV="1">
            <a:off x="5181600" y="3657600"/>
            <a:ext cx="76200" cy="3886200"/>
          </a:xfrm>
          <a:prstGeom prst="rightBracket">
            <a:avLst>
              <a:gd name="adj" fmla="val 425000"/>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789" name="AutoShape 21"/>
          <p:cNvSpPr>
            <a:spLocks/>
          </p:cNvSpPr>
          <p:nvPr/>
        </p:nvSpPr>
        <p:spPr bwMode="auto">
          <a:xfrm rot="-5400000">
            <a:off x="8001000" y="4953000"/>
            <a:ext cx="76200" cy="1447800"/>
          </a:xfrm>
          <a:prstGeom prst="rightBracket">
            <a:avLst>
              <a:gd name="adj" fmla="val 158333"/>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790" name="Rectangle 22"/>
          <p:cNvSpPr>
            <a:spLocks noChangeArrowheads="1"/>
          </p:cNvSpPr>
          <p:nvPr/>
        </p:nvSpPr>
        <p:spPr bwMode="auto">
          <a:xfrm>
            <a:off x="249238" y="76200"/>
            <a:ext cx="883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rgbClr val="0000FF"/>
                </a:solidFill>
                <a:latin typeface="Times New Roman" panose="02020603050405020304" pitchFamily="18" charset="0"/>
              </a:rPr>
              <a:t>II.  CÁC LOẠI DIỄN THẾ SINH THÁI</a:t>
            </a:r>
            <a:r>
              <a:rPr lang="en-US" altLang="en-US" sz="2800">
                <a:solidFill>
                  <a:srgbClr val="0000FF"/>
                </a:solidFill>
                <a:latin typeface="Times New Roman" panose="02020603050405020304" pitchFamily="18" charset="0"/>
              </a:rPr>
              <a:t> </a:t>
            </a:r>
          </a:p>
        </p:txBody>
      </p:sp>
      <p:sp>
        <p:nvSpPr>
          <p:cNvPr id="32791" name="Text Box 23"/>
          <p:cNvSpPr txBox="1">
            <a:spLocks noChangeArrowheads="1"/>
          </p:cNvSpPr>
          <p:nvPr/>
        </p:nvSpPr>
        <p:spPr bwMode="auto">
          <a:xfrm>
            <a:off x="585788" y="457200"/>
            <a:ext cx="8382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rgbClr val="FF0000"/>
                </a:solidFill>
                <a:latin typeface="Times New Roman" panose="02020603050405020304" pitchFamily="18" charset="0"/>
                <a:cs typeface="Times New Roman" panose="02020603050405020304" pitchFamily="18" charset="0"/>
              </a:rPr>
              <a:t>1. Diễn thế nguyên sinh</a:t>
            </a:r>
          </a:p>
        </p:txBody>
      </p:sp>
      <p:sp>
        <p:nvSpPr>
          <p:cNvPr id="32792" name="AutoShape 24"/>
          <p:cNvSpPr>
            <a:spLocks noChangeArrowheads="1"/>
          </p:cNvSpPr>
          <p:nvPr/>
        </p:nvSpPr>
        <p:spPr bwMode="auto">
          <a:xfrm>
            <a:off x="576263" y="1993900"/>
            <a:ext cx="4191000" cy="1447800"/>
          </a:xfrm>
          <a:prstGeom prst="wedgeRoundRectCallout">
            <a:avLst>
              <a:gd name="adj1" fmla="val -42426"/>
              <a:gd name="adj2" fmla="val 103204"/>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Em hãy nhận xét về đặc điểm của:</a:t>
            </a:r>
            <a:r>
              <a:rPr lang="en-US" altLang="en-US" sz="2000" b="1"/>
              <a:t> </a:t>
            </a:r>
            <a:r>
              <a:rPr lang="en-US" altLang="en-US" sz="2000" b="1">
                <a:solidFill>
                  <a:srgbClr val="CC3300"/>
                </a:solidFill>
              </a:rPr>
              <a:t>môi trường khởi đầu,</a:t>
            </a:r>
            <a:r>
              <a:rPr lang="en-US" altLang="en-US" sz="2000" b="1"/>
              <a:t> </a:t>
            </a:r>
            <a:r>
              <a:rPr lang="en-US" altLang="en-US" sz="2000" b="1">
                <a:solidFill>
                  <a:srgbClr val="CC3300"/>
                </a:solidFill>
              </a:rPr>
              <a:t>giai đoạn đầu, giữa và cuối</a:t>
            </a:r>
            <a:r>
              <a:rPr lang="en-US" altLang="en-US" sz="2000" b="1"/>
              <a:t> </a:t>
            </a:r>
            <a:r>
              <a:rPr lang="en-US" altLang="en-US" sz="2000"/>
              <a:t>trong diễn thế này</a:t>
            </a:r>
          </a:p>
        </p:txBody>
      </p:sp>
      <p:sp>
        <p:nvSpPr>
          <p:cNvPr id="9240" name="Slide Number Placeholder 1"/>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59CF99F-E405-4D80-8840-55EFD6B936DD}" type="slidenum">
              <a:rPr lang="en-US" altLang="en-US" sz="1400"/>
              <a:pPr>
                <a:spcBef>
                  <a:spcPct val="0"/>
                </a:spcBef>
                <a:buFontTx/>
                <a:buNone/>
              </a:pPr>
              <a:t>5</a:t>
            </a:fld>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790"/>
                                        </p:tgtEl>
                                        <p:attrNameLst>
                                          <p:attrName>style.visibility</p:attrName>
                                        </p:attrNameLst>
                                      </p:cBhvr>
                                      <p:to>
                                        <p:strVal val="visible"/>
                                      </p:to>
                                    </p:set>
                                    <p:animEffect transition="in" filter="blinds(horizontal)">
                                      <p:cBhvr>
                                        <p:cTn id="7" dur="500"/>
                                        <p:tgtEl>
                                          <p:spTgt spid="327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2791"/>
                                        </p:tgtEl>
                                        <p:attrNameLst>
                                          <p:attrName>style.visibility</p:attrName>
                                        </p:attrNameLst>
                                      </p:cBhvr>
                                      <p:to>
                                        <p:strVal val="visible"/>
                                      </p:to>
                                    </p:set>
                                    <p:animEffect transition="in" filter="blinds(horizontal)">
                                      <p:cBhvr>
                                        <p:cTn id="12" dur="500"/>
                                        <p:tgtEl>
                                          <p:spTgt spid="327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2783"/>
                                        </p:tgtEl>
                                        <p:attrNameLst>
                                          <p:attrName>style.visibility</p:attrName>
                                        </p:attrNameLst>
                                      </p:cBhvr>
                                      <p:to>
                                        <p:strVal val="visible"/>
                                      </p:to>
                                    </p:set>
                                    <p:animEffect transition="in" filter="randombar(horizontal)">
                                      <p:cBhvr>
                                        <p:cTn id="17" dur="500"/>
                                        <p:tgtEl>
                                          <p:spTgt spid="32783"/>
                                        </p:tgtEl>
                                      </p:cBhvr>
                                    </p:animEffect>
                                  </p:childTnLst>
                                </p:cTn>
                              </p:par>
                              <p:par>
                                <p:cTn id="18" presetID="3" presetClass="entr" presetSubtype="10" fill="hold" nodeType="withEffect">
                                  <p:stCondLst>
                                    <p:cond delay="0"/>
                                  </p:stCondLst>
                                  <p:childTnLst>
                                    <p:set>
                                      <p:cBhvr>
                                        <p:cTn id="19" dur="1" fill="hold">
                                          <p:stCondLst>
                                            <p:cond delay="0"/>
                                          </p:stCondLst>
                                        </p:cTn>
                                        <p:tgtEl>
                                          <p:spTgt spid="32770"/>
                                        </p:tgtEl>
                                        <p:attrNameLst>
                                          <p:attrName>style.visibility</p:attrName>
                                        </p:attrNameLst>
                                      </p:cBhvr>
                                      <p:to>
                                        <p:strVal val="visible"/>
                                      </p:to>
                                    </p:set>
                                    <p:animEffect transition="in" filter="blinds(horizontal)">
                                      <p:cBhvr>
                                        <p:cTn id="20" dur="500"/>
                                        <p:tgtEl>
                                          <p:spTgt spid="32770"/>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2776"/>
                                        </p:tgtEl>
                                        <p:attrNameLst>
                                          <p:attrName>style.visibility</p:attrName>
                                        </p:attrNameLst>
                                      </p:cBhvr>
                                      <p:to>
                                        <p:strVal val="visible"/>
                                      </p:to>
                                    </p:set>
                                    <p:animEffect transition="in" filter="blinds(horizontal)">
                                      <p:cBhvr>
                                        <p:cTn id="23" dur="500"/>
                                        <p:tgtEl>
                                          <p:spTgt spid="32776"/>
                                        </p:tgtEl>
                                      </p:cBhvr>
                                    </p:animEffect>
                                  </p:childTnLst>
                                </p:cTn>
                              </p:par>
                              <p:par>
                                <p:cTn id="24" presetID="3" presetClass="entr" presetSubtype="10" fill="hold" nodeType="withEffect">
                                  <p:stCondLst>
                                    <p:cond delay="0"/>
                                  </p:stCondLst>
                                  <p:childTnLst>
                                    <p:set>
                                      <p:cBhvr>
                                        <p:cTn id="25" dur="1" fill="hold">
                                          <p:stCondLst>
                                            <p:cond delay="0"/>
                                          </p:stCondLst>
                                        </p:cTn>
                                        <p:tgtEl>
                                          <p:spTgt spid="32771"/>
                                        </p:tgtEl>
                                        <p:attrNameLst>
                                          <p:attrName>style.visibility</p:attrName>
                                        </p:attrNameLst>
                                      </p:cBhvr>
                                      <p:to>
                                        <p:strVal val="visible"/>
                                      </p:to>
                                    </p:set>
                                    <p:animEffect transition="in" filter="blinds(horizontal)">
                                      <p:cBhvr>
                                        <p:cTn id="26" dur="500"/>
                                        <p:tgtEl>
                                          <p:spTgt spid="32771"/>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32777"/>
                                        </p:tgtEl>
                                        <p:attrNameLst>
                                          <p:attrName>style.visibility</p:attrName>
                                        </p:attrNameLst>
                                      </p:cBhvr>
                                      <p:to>
                                        <p:strVal val="visible"/>
                                      </p:to>
                                    </p:set>
                                    <p:animEffect transition="in" filter="blinds(horizontal)">
                                      <p:cBhvr>
                                        <p:cTn id="29" dur="500"/>
                                        <p:tgtEl>
                                          <p:spTgt spid="32777"/>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32778"/>
                                        </p:tgtEl>
                                        <p:attrNameLst>
                                          <p:attrName>style.visibility</p:attrName>
                                        </p:attrNameLst>
                                      </p:cBhvr>
                                      <p:to>
                                        <p:strVal val="visible"/>
                                      </p:to>
                                    </p:set>
                                    <p:animEffect transition="in" filter="blinds(horizontal)">
                                      <p:cBhvr>
                                        <p:cTn id="32" dur="500"/>
                                        <p:tgtEl>
                                          <p:spTgt spid="32778"/>
                                        </p:tgtEl>
                                      </p:cBhvr>
                                    </p:animEffect>
                                  </p:childTnLst>
                                </p:cTn>
                              </p:par>
                              <p:par>
                                <p:cTn id="33" presetID="3" presetClass="entr" presetSubtype="10" fill="hold" nodeType="withEffect">
                                  <p:stCondLst>
                                    <p:cond delay="0"/>
                                  </p:stCondLst>
                                  <p:childTnLst>
                                    <p:set>
                                      <p:cBhvr>
                                        <p:cTn id="34" dur="1" fill="hold">
                                          <p:stCondLst>
                                            <p:cond delay="0"/>
                                          </p:stCondLst>
                                        </p:cTn>
                                        <p:tgtEl>
                                          <p:spTgt spid="32772"/>
                                        </p:tgtEl>
                                        <p:attrNameLst>
                                          <p:attrName>style.visibility</p:attrName>
                                        </p:attrNameLst>
                                      </p:cBhvr>
                                      <p:to>
                                        <p:strVal val="visible"/>
                                      </p:to>
                                    </p:set>
                                    <p:animEffect transition="in" filter="blinds(horizontal)">
                                      <p:cBhvr>
                                        <p:cTn id="35" dur="500"/>
                                        <p:tgtEl>
                                          <p:spTgt spid="32772"/>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32779"/>
                                        </p:tgtEl>
                                        <p:attrNameLst>
                                          <p:attrName>style.visibility</p:attrName>
                                        </p:attrNameLst>
                                      </p:cBhvr>
                                      <p:to>
                                        <p:strVal val="visible"/>
                                      </p:to>
                                    </p:set>
                                    <p:animEffect transition="in" filter="blinds(horizontal)">
                                      <p:cBhvr>
                                        <p:cTn id="38" dur="500"/>
                                        <p:tgtEl>
                                          <p:spTgt spid="32779"/>
                                        </p:tgtEl>
                                      </p:cBhvr>
                                    </p:animEffect>
                                  </p:childTnLst>
                                </p:cTn>
                              </p:par>
                              <p:par>
                                <p:cTn id="39" presetID="3" presetClass="entr" presetSubtype="10" fill="hold" nodeType="withEffect">
                                  <p:stCondLst>
                                    <p:cond delay="0"/>
                                  </p:stCondLst>
                                  <p:childTnLst>
                                    <p:set>
                                      <p:cBhvr>
                                        <p:cTn id="40" dur="1" fill="hold">
                                          <p:stCondLst>
                                            <p:cond delay="0"/>
                                          </p:stCondLst>
                                        </p:cTn>
                                        <p:tgtEl>
                                          <p:spTgt spid="32773"/>
                                        </p:tgtEl>
                                        <p:attrNameLst>
                                          <p:attrName>style.visibility</p:attrName>
                                        </p:attrNameLst>
                                      </p:cBhvr>
                                      <p:to>
                                        <p:strVal val="visible"/>
                                      </p:to>
                                    </p:set>
                                    <p:animEffect transition="in" filter="blinds(horizontal)">
                                      <p:cBhvr>
                                        <p:cTn id="41" dur="500"/>
                                        <p:tgtEl>
                                          <p:spTgt spid="32773"/>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2780"/>
                                        </p:tgtEl>
                                        <p:attrNameLst>
                                          <p:attrName>style.visibility</p:attrName>
                                        </p:attrNameLst>
                                      </p:cBhvr>
                                      <p:to>
                                        <p:strVal val="visible"/>
                                      </p:to>
                                    </p:set>
                                    <p:animEffect transition="in" filter="blinds(horizontal)">
                                      <p:cBhvr>
                                        <p:cTn id="44" dur="500"/>
                                        <p:tgtEl>
                                          <p:spTgt spid="32780"/>
                                        </p:tgtEl>
                                      </p:cBhvr>
                                    </p:animEffect>
                                  </p:childTnLst>
                                </p:cTn>
                              </p:par>
                              <p:par>
                                <p:cTn id="45" presetID="3" presetClass="entr" presetSubtype="10" fill="hold" nodeType="withEffect">
                                  <p:stCondLst>
                                    <p:cond delay="0"/>
                                  </p:stCondLst>
                                  <p:childTnLst>
                                    <p:set>
                                      <p:cBhvr>
                                        <p:cTn id="46" dur="1" fill="hold">
                                          <p:stCondLst>
                                            <p:cond delay="0"/>
                                          </p:stCondLst>
                                        </p:cTn>
                                        <p:tgtEl>
                                          <p:spTgt spid="32774"/>
                                        </p:tgtEl>
                                        <p:attrNameLst>
                                          <p:attrName>style.visibility</p:attrName>
                                        </p:attrNameLst>
                                      </p:cBhvr>
                                      <p:to>
                                        <p:strVal val="visible"/>
                                      </p:to>
                                    </p:set>
                                    <p:animEffect transition="in" filter="blinds(horizontal)">
                                      <p:cBhvr>
                                        <p:cTn id="47" dur="500"/>
                                        <p:tgtEl>
                                          <p:spTgt spid="32774"/>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32781"/>
                                        </p:tgtEl>
                                        <p:attrNameLst>
                                          <p:attrName>style.visibility</p:attrName>
                                        </p:attrNameLst>
                                      </p:cBhvr>
                                      <p:to>
                                        <p:strVal val="visible"/>
                                      </p:to>
                                    </p:set>
                                    <p:animEffect transition="in" filter="blinds(horizontal)">
                                      <p:cBhvr>
                                        <p:cTn id="50" dur="500"/>
                                        <p:tgtEl>
                                          <p:spTgt spid="32781"/>
                                        </p:tgtEl>
                                      </p:cBhvr>
                                    </p:animEffect>
                                  </p:childTnLst>
                                </p:cTn>
                              </p:par>
                              <p:par>
                                <p:cTn id="51" presetID="3" presetClass="entr" presetSubtype="10" fill="hold" nodeType="withEffect">
                                  <p:stCondLst>
                                    <p:cond delay="0"/>
                                  </p:stCondLst>
                                  <p:childTnLst>
                                    <p:set>
                                      <p:cBhvr>
                                        <p:cTn id="52" dur="1" fill="hold">
                                          <p:stCondLst>
                                            <p:cond delay="0"/>
                                          </p:stCondLst>
                                        </p:cTn>
                                        <p:tgtEl>
                                          <p:spTgt spid="32775"/>
                                        </p:tgtEl>
                                        <p:attrNameLst>
                                          <p:attrName>style.visibility</p:attrName>
                                        </p:attrNameLst>
                                      </p:cBhvr>
                                      <p:to>
                                        <p:strVal val="visible"/>
                                      </p:to>
                                    </p:set>
                                    <p:animEffect transition="in" filter="blinds(horizontal)">
                                      <p:cBhvr>
                                        <p:cTn id="53" dur="500"/>
                                        <p:tgtEl>
                                          <p:spTgt spid="3277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32784"/>
                                        </p:tgtEl>
                                        <p:attrNameLst>
                                          <p:attrName>style.visibility</p:attrName>
                                        </p:attrNameLst>
                                      </p:cBhvr>
                                      <p:to>
                                        <p:strVal val="visible"/>
                                      </p:to>
                                    </p:set>
                                    <p:animEffect transition="in" filter="randombar(horizontal)">
                                      <p:cBhvr>
                                        <p:cTn id="58" dur="500"/>
                                        <p:tgtEl>
                                          <p:spTgt spid="32784"/>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2785"/>
                                        </p:tgtEl>
                                        <p:attrNameLst>
                                          <p:attrName>style.visibility</p:attrName>
                                        </p:attrNameLst>
                                      </p:cBhvr>
                                      <p:to>
                                        <p:strVal val="visible"/>
                                      </p:to>
                                    </p:set>
                                    <p:animEffect transition="in" filter="randombar(horizontal)">
                                      <p:cBhvr>
                                        <p:cTn id="61" dur="500"/>
                                        <p:tgtEl>
                                          <p:spTgt spid="3278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32788"/>
                                        </p:tgtEl>
                                        <p:attrNameLst>
                                          <p:attrName>style.visibility</p:attrName>
                                        </p:attrNameLst>
                                      </p:cBhvr>
                                      <p:to>
                                        <p:strVal val="visible"/>
                                      </p:to>
                                    </p:set>
                                    <p:animEffect transition="in" filter="randombar(horizontal)">
                                      <p:cBhvr>
                                        <p:cTn id="66" dur="500"/>
                                        <p:tgtEl>
                                          <p:spTgt spid="32788"/>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32787"/>
                                        </p:tgtEl>
                                        <p:attrNameLst>
                                          <p:attrName>style.visibility</p:attrName>
                                        </p:attrNameLst>
                                      </p:cBhvr>
                                      <p:to>
                                        <p:strVal val="visible"/>
                                      </p:to>
                                    </p:set>
                                    <p:animEffect transition="in" filter="randombar(horizontal)">
                                      <p:cBhvr>
                                        <p:cTn id="69" dur="500"/>
                                        <p:tgtEl>
                                          <p:spTgt spid="32787"/>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4" presetClass="entr" presetSubtype="10" fill="hold" grpId="0" nodeType="clickEffect">
                                  <p:stCondLst>
                                    <p:cond delay="0"/>
                                  </p:stCondLst>
                                  <p:childTnLst>
                                    <p:set>
                                      <p:cBhvr>
                                        <p:cTn id="73" dur="1" fill="hold">
                                          <p:stCondLst>
                                            <p:cond delay="0"/>
                                          </p:stCondLst>
                                        </p:cTn>
                                        <p:tgtEl>
                                          <p:spTgt spid="32789"/>
                                        </p:tgtEl>
                                        <p:attrNameLst>
                                          <p:attrName>style.visibility</p:attrName>
                                        </p:attrNameLst>
                                      </p:cBhvr>
                                      <p:to>
                                        <p:strVal val="visible"/>
                                      </p:to>
                                    </p:set>
                                    <p:animEffect transition="in" filter="randombar(horizontal)">
                                      <p:cBhvr>
                                        <p:cTn id="74" dur="500"/>
                                        <p:tgtEl>
                                          <p:spTgt spid="32789"/>
                                        </p:tgtEl>
                                      </p:cBhvr>
                                    </p:animEffect>
                                  </p:childTnLst>
                                </p:cTn>
                              </p:par>
                              <p:par>
                                <p:cTn id="75" presetID="14" presetClass="entr" presetSubtype="10" fill="hold" grpId="0" nodeType="withEffect">
                                  <p:stCondLst>
                                    <p:cond delay="0"/>
                                  </p:stCondLst>
                                  <p:childTnLst>
                                    <p:set>
                                      <p:cBhvr>
                                        <p:cTn id="76" dur="1" fill="hold">
                                          <p:stCondLst>
                                            <p:cond delay="0"/>
                                          </p:stCondLst>
                                        </p:cTn>
                                        <p:tgtEl>
                                          <p:spTgt spid="32786"/>
                                        </p:tgtEl>
                                        <p:attrNameLst>
                                          <p:attrName>style.visibility</p:attrName>
                                        </p:attrNameLst>
                                      </p:cBhvr>
                                      <p:to>
                                        <p:strVal val="visible"/>
                                      </p:to>
                                    </p:set>
                                    <p:animEffect transition="in" filter="randombar(horizontal)">
                                      <p:cBhvr>
                                        <p:cTn id="77" dur="500"/>
                                        <p:tgtEl>
                                          <p:spTgt spid="3278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32792"/>
                                        </p:tgtEl>
                                        <p:attrNameLst>
                                          <p:attrName>style.visibility</p:attrName>
                                        </p:attrNameLst>
                                      </p:cBhvr>
                                      <p:to>
                                        <p:strVal val="visible"/>
                                      </p:to>
                                    </p:set>
                                    <p:animEffect transition="in" filter="box(in)">
                                      <p:cBhvr>
                                        <p:cTn id="82" dur="500"/>
                                        <p:tgtEl>
                                          <p:spTgt spid="32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6" grpId="0" animBg="1"/>
      <p:bldP spid="32777" grpId="0" animBg="1"/>
      <p:bldP spid="32778" grpId="0" animBg="1"/>
      <p:bldP spid="32779" grpId="0" animBg="1"/>
      <p:bldP spid="32780" grpId="0" animBg="1"/>
      <p:bldP spid="32781" grpId="0" animBg="1"/>
      <p:bldP spid="32783" grpId="0"/>
      <p:bldP spid="32784" grpId="0" animBg="1"/>
      <p:bldP spid="32785" grpId="0"/>
      <p:bldP spid="32786" grpId="0"/>
      <p:bldP spid="32787" grpId="0"/>
      <p:bldP spid="32788" grpId="0" animBg="1"/>
      <p:bldP spid="32789" grpId="0" animBg="1"/>
      <p:bldP spid="32790" grpId="0"/>
      <p:bldP spid="32791" grpId="0"/>
      <p:bldP spid="3279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Bai_59_III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95400"/>
            <a:ext cx="7772400"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thon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71600"/>
            <a:ext cx="1066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p:cNvSpPr txBox="1">
            <a:spLocks noChangeArrowheads="1"/>
          </p:cNvSpPr>
          <p:nvPr/>
        </p:nvSpPr>
        <p:spPr bwMode="auto">
          <a:xfrm>
            <a:off x="76200" y="3695700"/>
            <a:ext cx="1066800" cy="1562100"/>
          </a:xfrm>
          <a:prstGeom prst="rect">
            <a:avLst/>
          </a:prstGeom>
          <a:solidFill>
            <a:srgbClr val="19C17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Rừng thông trưởng thành</a:t>
            </a:r>
          </a:p>
        </p:txBody>
      </p:sp>
      <p:sp>
        <p:nvSpPr>
          <p:cNvPr id="17413" name="Text Box 5"/>
          <p:cNvSpPr txBox="1">
            <a:spLocks noChangeArrowheads="1"/>
          </p:cNvSpPr>
          <p:nvPr/>
        </p:nvSpPr>
        <p:spPr bwMode="auto">
          <a:xfrm>
            <a:off x="381000" y="152400"/>
            <a:ext cx="3810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rgbClr val="0000FF"/>
                </a:solidFill>
                <a:latin typeface="Times New Roman" panose="02020603050405020304" pitchFamily="18" charset="0"/>
                <a:cs typeface="Times New Roman" panose="02020603050405020304" pitchFamily="18" charset="0"/>
              </a:rPr>
              <a:t>2. Diễn thế thứ sinh</a:t>
            </a:r>
          </a:p>
        </p:txBody>
      </p:sp>
      <p:sp>
        <p:nvSpPr>
          <p:cNvPr id="17414" name="Text Box 6"/>
          <p:cNvSpPr txBox="1">
            <a:spLocks noChangeArrowheads="1"/>
          </p:cNvSpPr>
          <p:nvPr/>
        </p:nvSpPr>
        <p:spPr bwMode="auto">
          <a:xfrm>
            <a:off x="609600" y="685800"/>
            <a:ext cx="3810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rgbClr val="0000FF"/>
                </a:solidFill>
                <a:latin typeface="Times New Roman" panose="02020603050405020304" pitchFamily="18" charset="0"/>
                <a:cs typeface="Times New Roman" panose="02020603050405020304" pitchFamily="18" charset="0"/>
              </a:rPr>
              <a:t>Ví dụ 1</a:t>
            </a:r>
          </a:p>
        </p:txBody>
      </p:sp>
      <p:sp>
        <p:nvSpPr>
          <p:cNvPr id="10247" name="Slide Number Placeholder 1"/>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583CF8E-7C7D-46E0-94CB-B22A1D0AF4C5}" type="slidenum">
              <a:rPr lang="en-US" altLang="en-US" sz="1400"/>
              <a:pPr>
                <a:spcBef>
                  <a:spcPct val="0"/>
                </a:spcBef>
                <a:buFontTx/>
                <a:buNone/>
              </a:pPr>
              <a:t>6</a:t>
            </a:fld>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blinds(horizontal)">
                                      <p:cBhvr>
                                        <p:cTn id="7" dur="500"/>
                                        <p:tgtEl>
                                          <p:spTgt spid="174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414"/>
                                        </p:tgtEl>
                                        <p:attrNameLst>
                                          <p:attrName>style.visibility</p:attrName>
                                        </p:attrNameLst>
                                      </p:cBhvr>
                                      <p:to>
                                        <p:strVal val="visible"/>
                                      </p:to>
                                    </p:set>
                                    <p:animEffect transition="in" filter="blinds(horizontal)">
                                      <p:cBhvr>
                                        <p:cTn id="12" dur="500"/>
                                        <p:tgtEl>
                                          <p:spTgt spid="17414"/>
                                        </p:tgtEl>
                                      </p:cBhvr>
                                    </p:animEffect>
                                  </p:childTnLst>
                                </p:cTn>
                              </p:par>
                              <p:par>
                                <p:cTn id="13" presetID="3" presetClass="entr" presetSubtype="10" fill="hold" nodeType="withEffect">
                                  <p:stCondLst>
                                    <p:cond delay="0"/>
                                  </p:stCondLst>
                                  <p:childTnLst>
                                    <p:set>
                                      <p:cBhvr>
                                        <p:cTn id="14" dur="1" fill="hold">
                                          <p:stCondLst>
                                            <p:cond delay="0"/>
                                          </p:stCondLst>
                                        </p:cTn>
                                        <p:tgtEl>
                                          <p:spTgt spid="17411"/>
                                        </p:tgtEl>
                                        <p:attrNameLst>
                                          <p:attrName>style.visibility</p:attrName>
                                        </p:attrNameLst>
                                      </p:cBhvr>
                                      <p:to>
                                        <p:strVal val="visible"/>
                                      </p:to>
                                    </p:set>
                                    <p:animEffect transition="in" filter="blinds(horizontal)">
                                      <p:cBhvr>
                                        <p:cTn id="15" dur="500"/>
                                        <p:tgtEl>
                                          <p:spTgt spid="17411"/>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7412"/>
                                        </p:tgtEl>
                                        <p:attrNameLst>
                                          <p:attrName>style.visibility</p:attrName>
                                        </p:attrNameLst>
                                      </p:cBhvr>
                                      <p:to>
                                        <p:strVal val="visible"/>
                                      </p:to>
                                    </p:set>
                                    <p:animEffect transition="in" filter="blinds(horizontal)">
                                      <p:cBhvr>
                                        <p:cTn id="18" dur="500"/>
                                        <p:tgtEl>
                                          <p:spTgt spid="17412"/>
                                        </p:tgtEl>
                                      </p:cBhvr>
                                    </p:animEffect>
                                  </p:childTnLst>
                                </p:cTn>
                              </p:par>
                              <p:par>
                                <p:cTn id="19" presetID="3" presetClass="entr" presetSubtype="10" fill="hold" nodeType="withEffect">
                                  <p:stCondLst>
                                    <p:cond delay="0"/>
                                  </p:stCondLst>
                                  <p:childTnLst>
                                    <p:set>
                                      <p:cBhvr>
                                        <p:cTn id="20" dur="1" fill="hold">
                                          <p:stCondLst>
                                            <p:cond delay="0"/>
                                          </p:stCondLst>
                                        </p:cTn>
                                        <p:tgtEl>
                                          <p:spTgt spid="17410"/>
                                        </p:tgtEl>
                                        <p:attrNameLst>
                                          <p:attrName>style.visibility</p:attrName>
                                        </p:attrNameLst>
                                      </p:cBhvr>
                                      <p:to>
                                        <p:strVal val="visible"/>
                                      </p:to>
                                    </p:set>
                                    <p:animEffect transition="in" filter="blinds(horizontal)">
                                      <p:cBhvr>
                                        <p:cTn id="21"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nimBg="1"/>
      <p:bldP spid="17413" grpId="0"/>
      <p:bldP spid="174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imgb" descr="rừng%20nguyên%20sinh%20Cúc%20P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6" descr="VD12409gothuonghoa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0"/>
            <a:ext cx="4267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7" descr="Anh-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581400"/>
            <a:ext cx="4114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8" descr="4063371631_0155ba52f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16325"/>
            <a:ext cx="4114800"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 Box 9"/>
          <p:cNvSpPr txBox="1">
            <a:spLocks noChangeArrowheads="1"/>
          </p:cNvSpPr>
          <p:nvPr/>
        </p:nvSpPr>
        <p:spPr bwMode="auto">
          <a:xfrm>
            <a:off x="381000" y="0"/>
            <a:ext cx="1905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rgbClr val="0000FF"/>
                </a:solidFill>
                <a:latin typeface="Times New Roman" panose="02020603050405020304" pitchFamily="18" charset="0"/>
                <a:cs typeface="Times New Roman" panose="02020603050405020304" pitchFamily="18" charset="0"/>
              </a:rPr>
              <a:t>Ví dụ 2</a:t>
            </a:r>
          </a:p>
        </p:txBody>
      </p:sp>
      <p:sp>
        <p:nvSpPr>
          <p:cNvPr id="11271" name="AutoShape 10"/>
          <p:cNvSpPr>
            <a:spLocks noChangeArrowheads="1"/>
          </p:cNvSpPr>
          <p:nvPr/>
        </p:nvSpPr>
        <p:spPr bwMode="auto">
          <a:xfrm>
            <a:off x="4114800" y="1371600"/>
            <a:ext cx="609600" cy="533400"/>
          </a:xfrm>
          <a:prstGeom prst="rightArrow">
            <a:avLst>
              <a:gd name="adj1" fmla="val 50000"/>
              <a:gd name="adj2"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1272" name="AutoShape 11"/>
          <p:cNvSpPr>
            <a:spLocks noChangeArrowheads="1"/>
          </p:cNvSpPr>
          <p:nvPr/>
        </p:nvSpPr>
        <p:spPr bwMode="auto">
          <a:xfrm>
            <a:off x="6629400" y="3124200"/>
            <a:ext cx="762000" cy="3810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1273" name="AutoShape 12"/>
          <p:cNvSpPr>
            <a:spLocks noChangeArrowheads="1"/>
          </p:cNvSpPr>
          <p:nvPr/>
        </p:nvSpPr>
        <p:spPr bwMode="auto">
          <a:xfrm>
            <a:off x="4114800" y="4648200"/>
            <a:ext cx="609600" cy="533400"/>
          </a:xfrm>
          <a:prstGeom prst="leftArrow">
            <a:avLst>
              <a:gd name="adj1" fmla="val 50000"/>
              <a:gd name="adj2"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1274" name="Slide Number Placeholder 1"/>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81921FE-E8CE-4C5A-8D38-B670F7F40058}" type="slidenum">
              <a:rPr lang="en-US" altLang="en-US" sz="1400"/>
              <a:pPr>
                <a:spcBef>
                  <a:spcPct val="0"/>
                </a:spcBef>
                <a:buFontTx/>
                <a:buNone/>
              </a:pPr>
              <a:t>7</a:t>
            </a:fld>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withEffect">
                                  <p:stCondLst>
                                    <p:cond delay="0"/>
                                  </p:stCondLst>
                                  <p:childTnLst>
                                    <p:set>
                                      <p:cBhvr>
                                        <p:cTn id="6" dur="1" fill="hold">
                                          <p:stCondLst>
                                            <p:cond delay="0"/>
                                          </p:stCondLst>
                                        </p:cTn>
                                        <p:tgtEl>
                                          <p:spTgt spid="29700"/>
                                        </p:tgtEl>
                                        <p:attrNameLst>
                                          <p:attrName>style.visibility</p:attrName>
                                        </p:attrNameLst>
                                      </p:cBhvr>
                                      <p:to>
                                        <p:strVal val="visible"/>
                                      </p:to>
                                    </p:set>
                                    <p:anim calcmode="lin" valueType="num">
                                      <p:cBhvr>
                                        <p:cTn id="7" dur="500" fill="hold"/>
                                        <p:tgtEl>
                                          <p:spTgt spid="29700"/>
                                        </p:tgtEl>
                                        <p:attrNameLst>
                                          <p:attrName>ppt_w</p:attrName>
                                        </p:attrNameLst>
                                      </p:cBhvr>
                                      <p:tavLst>
                                        <p:tav tm="0">
                                          <p:val>
                                            <p:fltVal val="0"/>
                                          </p:val>
                                        </p:tav>
                                        <p:tav tm="100000">
                                          <p:val>
                                            <p:strVal val="#ppt_w"/>
                                          </p:val>
                                        </p:tav>
                                      </p:tavLst>
                                    </p:anim>
                                    <p:anim calcmode="lin" valueType="num">
                                      <p:cBhvr>
                                        <p:cTn id="8" dur="500" fill="hold"/>
                                        <p:tgtEl>
                                          <p:spTgt spid="2970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1"/>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2A12A21-CE67-4FEB-9879-2F5172501CEA}" type="slidenum">
              <a:rPr lang="en-US" altLang="en-US"/>
              <a:pPr/>
              <a:t>8</a:t>
            </a:fld>
            <a:endParaRPr lang="en-US" altLang="en-US"/>
          </a:p>
        </p:txBody>
      </p:sp>
      <p:graphicFrame>
        <p:nvGraphicFramePr>
          <p:cNvPr id="5" name="Table 4"/>
          <p:cNvGraphicFramePr>
            <a:graphicFrameLocks noGrp="1"/>
          </p:cNvGraphicFramePr>
          <p:nvPr/>
        </p:nvGraphicFramePr>
        <p:xfrm>
          <a:off x="304800" y="304800"/>
          <a:ext cx="8610600" cy="5705475"/>
        </p:xfrm>
        <a:graphic>
          <a:graphicData uri="http://schemas.openxmlformats.org/drawingml/2006/table">
            <a:tbl>
              <a:tblPr/>
              <a:tblGrid>
                <a:gridCol w="1690688">
                  <a:extLst>
                    <a:ext uri="{9D8B030D-6E8A-4147-A177-3AD203B41FA5}">
                      <a16:colId xmlns:a16="http://schemas.microsoft.com/office/drawing/2014/main" val="777367591"/>
                    </a:ext>
                  </a:extLst>
                </a:gridCol>
                <a:gridCol w="3660775">
                  <a:extLst>
                    <a:ext uri="{9D8B030D-6E8A-4147-A177-3AD203B41FA5}">
                      <a16:colId xmlns:a16="http://schemas.microsoft.com/office/drawing/2014/main" val="1166652140"/>
                    </a:ext>
                  </a:extLst>
                </a:gridCol>
                <a:gridCol w="3259137">
                  <a:extLst>
                    <a:ext uri="{9D8B030D-6E8A-4147-A177-3AD203B41FA5}">
                      <a16:colId xmlns:a16="http://schemas.microsoft.com/office/drawing/2014/main" val="1834407834"/>
                    </a:ext>
                  </a:extLst>
                </a:gridCol>
              </a:tblGrid>
              <a:tr h="43338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30000"/>
                        </a:lnSpc>
                        <a:spcBef>
                          <a:spcPct val="0"/>
                        </a:spcBef>
                        <a:spcAft>
                          <a:spcPct val="0"/>
                        </a:spcAft>
                        <a:buClrTx/>
                        <a:buSzTx/>
                        <a:buFontTx/>
                        <a:buNone/>
                        <a:tabLst/>
                      </a:pPr>
                      <a:r>
                        <a:rPr kumimoji="0" lang="pt-BR" altLang="en-US" sz="24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30000"/>
                        </a:lnSpc>
                        <a:spcBef>
                          <a:spcPct val="0"/>
                        </a:spcBef>
                        <a:spcAft>
                          <a:spcPct val="0"/>
                        </a:spcAft>
                        <a:buClrTx/>
                        <a:buSzTx/>
                        <a:buFontTx/>
                        <a:buNone/>
                        <a:tabLst/>
                      </a:pPr>
                      <a:r>
                        <a:rPr kumimoji="0" lang="en-US" altLang="en-US" sz="24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Diễn thế nguyên sinh</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30000"/>
                        </a:lnSpc>
                        <a:spcBef>
                          <a:spcPct val="0"/>
                        </a:spcBef>
                        <a:spcAft>
                          <a:spcPct val="0"/>
                        </a:spcAft>
                        <a:buClrTx/>
                        <a:buSzTx/>
                        <a:buFontTx/>
                        <a:buNone/>
                        <a:tabLst/>
                      </a:pPr>
                      <a:r>
                        <a:rPr kumimoji="0" lang="en-US" altLang="en-US" sz="24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Diễn thế thứ sinh</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97007454"/>
                  </a:ext>
                </a:extLst>
              </a:tr>
              <a:tr h="512921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30000"/>
                        </a:lnSpc>
                        <a:spcBef>
                          <a:spcPct val="0"/>
                        </a:spcBef>
                        <a:spcAft>
                          <a:spcPct val="0"/>
                        </a:spcAft>
                        <a:buClrTx/>
                        <a:buSzTx/>
                        <a:buFontTx/>
                        <a:buNone/>
                        <a:tabLst/>
                      </a:pPr>
                      <a:r>
                        <a:rPr kumimoji="0" lang="en-US" altLang="en-US" sz="24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Khởi đầu</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30000"/>
                        </a:lnSpc>
                        <a:spcBef>
                          <a:spcPct val="0"/>
                        </a:spcBef>
                        <a:spcAft>
                          <a:spcPct val="0"/>
                        </a:spcAft>
                        <a:buClrTx/>
                        <a:buSzTx/>
                        <a:buFontTx/>
                        <a:buNone/>
                        <a:tabLst/>
                      </a:pPr>
                      <a:r>
                        <a:rPr kumimoji="0" lang="en-US" altLang="en-US" sz="24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30000"/>
                        </a:lnSpc>
                        <a:spcBef>
                          <a:spcPct val="0"/>
                        </a:spcBef>
                        <a:spcAft>
                          <a:spcPct val="0"/>
                        </a:spcAft>
                        <a:buClrTx/>
                        <a:buSzTx/>
                        <a:buFontTx/>
                        <a:buNone/>
                        <a:tabLst/>
                      </a:pPr>
                      <a:r>
                        <a:rPr kumimoji="0" lang="en-US" altLang="en-US" sz="24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30000"/>
                        </a:lnSpc>
                        <a:spcBef>
                          <a:spcPct val="0"/>
                        </a:spcBef>
                        <a:spcAft>
                          <a:spcPct val="0"/>
                        </a:spcAft>
                        <a:buClrTx/>
                        <a:buSzTx/>
                        <a:buFontTx/>
                        <a:buNone/>
                        <a:tabLst/>
                      </a:pPr>
                      <a:endParaRPr kumimoji="0" lang="en-US" altLang="en-US" sz="24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30000"/>
                        </a:lnSpc>
                        <a:spcBef>
                          <a:spcPct val="0"/>
                        </a:spcBef>
                        <a:spcAft>
                          <a:spcPct val="0"/>
                        </a:spcAft>
                        <a:buClrTx/>
                        <a:buSzTx/>
                        <a:buFontTx/>
                        <a:buNone/>
                        <a:tabLst/>
                      </a:pPr>
                      <a:r>
                        <a:rPr kumimoji="0" lang="en-US" altLang="en-US" sz="24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Giai đoạn giữa</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30000"/>
                        </a:lnSpc>
                        <a:spcBef>
                          <a:spcPct val="0"/>
                        </a:spcBef>
                        <a:spcAft>
                          <a:spcPct val="0"/>
                        </a:spcAft>
                        <a:buClrTx/>
                        <a:buSzTx/>
                        <a:buFontTx/>
                        <a:buNone/>
                        <a:tabLst/>
                      </a:pPr>
                      <a:r>
                        <a:rPr kumimoji="0" lang="en-US" altLang="en-US" sz="24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30000"/>
                        </a:lnSpc>
                        <a:spcBef>
                          <a:spcPct val="0"/>
                        </a:spcBef>
                        <a:spcAft>
                          <a:spcPct val="0"/>
                        </a:spcAft>
                        <a:buClrTx/>
                        <a:buSzTx/>
                        <a:buFontTx/>
                        <a:buNone/>
                        <a:tabLst/>
                      </a:pPr>
                      <a:r>
                        <a:rPr kumimoji="0" lang="en-US" altLang="en-US" sz="24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Giai đoạn cuối</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30000"/>
                        </a:lnSpc>
                        <a:spcBef>
                          <a:spcPct val="0"/>
                        </a:spcBef>
                        <a:spcAft>
                          <a:spcPct val="0"/>
                        </a:spcAft>
                        <a:buClrTx/>
                        <a:buSzTx/>
                        <a:buFontTx/>
                        <a:buNone/>
                        <a:tabLst/>
                      </a:pPr>
                      <a:r>
                        <a:rPr kumimoji="0" lang="en-US" altLang="en-US"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Môi trường chưa có sinh vật các SV </a:t>
                      </a:r>
                      <a:r>
                        <a:rPr kumimoji="0" lang="en-US" altLang="en-US"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đầu tiên phát tán đến hình thành quần xã tiên phong.</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30000"/>
                        </a:lnSpc>
                        <a:spcBef>
                          <a:spcPct val="0"/>
                        </a:spcBef>
                        <a:spcAft>
                          <a:spcPct val="0"/>
                        </a:spcAft>
                        <a:buClrTx/>
                        <a:buSzTx/>
                        <a:buFontTx/>
                        <a:buNone/>
                        <a:tabLst/>
                      </a:pPr>
                      <a:r>
                        <a:rPr kumimoji="0" lang="en-US" altLang="en-US"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Các quần xã biến đổi tuần tự thay thế lẫn nhau.</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30000"/>
                        </a:lnSpc>
                        <a:spcBef>
                          <a:spcPct val="0"/>
                        </a:spcBef>
                        <a:spcAft>
                          <a:spcPct val="0"/>
                        </a:spcAft>
                        <a:buClrTx/>
                        <a:buSzTx/>
                        <a:buFontTx/>
                        <a:buNone/>
                        <a:tabLst/>
                      </a:pPr>
                      <a:r>
                        <a:rPr kumimoji="0" lang="en-US" altLang="en-US"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30000"/>
                        </a:lnSpc>
                        <a:spcBef>
                          <a:spcPct val="0"/>
                        </a:spcBef>
                        <a:spcAft>
                          <a:spcPct val="0"/>
                        </a:spcAft>
                        <a:buClrTx/>
                        <a:buSzTx/>
                        <a:buFontTx/>
                        <a:buNone/>
                        <a:tabLst/>
                      </a:pPr>
                      <a:r>
                        <a:rPr kumimoji="0" lang="en-US" altLang="en-US"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Hình thành quần xã tương đối ổn định (QX đạt đỉnh cực)</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30000"/>
                        </a:lnSpc>
                        <a:spcBef>
                          <a:spcPct val="0"/>
                        </a:spcBef>
                        <a:spcAft>
                          <a:spcPct val="0"/>
                        </a:spcAft>
                        <a:buClrTx/>
                        <a:buSzTx/>
                        <a:buFontTx/>
                        <a:buNone/>
                        <a:tabLst/>
                      </a:pPr>
                      <a:r>
                        <a:rPr kumimoji="0" lang="en-US" altLang="en-US"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Đã có quần xã  sinh sống</a:t>
                      </a:r>
                      <a:r>
                        <a:rPr kumimoji="0" lang="en-US" altLang="en-US"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do môi trường tác động hay do con người    huỷ diệt.</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30000"/>
                        </a:lnSpc>
                        <a:spcBef>
                          <a:spcPct val="0"/>
                        </a:spcBef>
                        <a:spcAft>
                          <a:spcPct val="0"/>
                        </a:spcAft>
                        <a:buClrTx/>
                        <a:buSzTx/>
                        <a:buFontTx/>
                        <a:buNone/>
                        <a:tabLst/>
                      </a:pPr>
                      <a:r>
                        <a:rPr kumimoji="0" lang="en-US" altLang="en-US"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Các quần xã biến đổi tuần tự thay thế lẫn nhau.</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30000"/>
                        </a:lnSpc>
                        <a:spcBef>
                          <a:spcPct val="0"/>
                        </a:spcBef>
                        <a:spcAft>
                          <a:spcPct val="0"/>
                        </a:spcAft>
                        <a:buClrTx/>
                        <a:buSzTx/>
                        <a:buFontTx/>
                        <a:buNone/>
                        <a:tabLst/>
                      </a:pPr>
                      <a:r>
                        <a:rPr kumimoji="0" lang="en-US" altLang="en-US"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30000"/>
                        </a:lnSpc>
                        <a:spcBef>
                          <a:spcPct val="0"/>
                        </a:spcBef>
                        <a:spcAft>
                          <a:spcPct val="0"/>
                        </a:spcAft>
                        <a:buClrTx/>
                        <a:buSzTx/>
                        <a:buFontTx/>
                        <a:buNone/>
                        <a:tabLst/>
                      </a:pPr>
                      <a:r>
                        <a:rPr kumimoji="0" lang="en-US" altLang="en-US"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Hình thành quần xã tương đối ổn định</a:t>
                      </a:r>
                      <a:r>
                        <a:rPr kumimoji="0" lang="vi-VN" altLang="en-US"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30000"/>
                        </a:lnSpc>
                        <a:spcBef>
                          <a:spcPct val="0"/>
                        </a:spcBef>
                        <a:spcAft>
                          <a:spcPct val="0"/>
                        </a:spcAft>
                        <a:buClrTx/>
                        <a:buSzTx/>
                        <a:buFontTx/>
                        <a:buNone/>
                        <a:tabLst/>
                      </a:pPr>
                      <a:r>
                        <a:rPr kumimoji="0" lang="vi-VN" altLang="en-US"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Nếu tiếp tục tác động thì quần xã bị suy thoái.</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4150099"/>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52400" y="166688"/>
            <a:ext cx="8839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800" b="1">
                <a:solidFill>
                  <a:srgbClr val="0000FF"/>
                </a:solidFill>
                <a:latin typeface="Times New Roman" panose="02020603050405020304" pitchFamily="18" charset="0"/>
              </a:rPr>
              <a:t>III.  NGUYÊN NHÂN DIỄN THẾ SINH THÁI</a:t>
            </a:r>
            <a:endParaRPr lang="en-US" altLang="en-US" sz="2800">
              <a:solidFill>
                <a:srgbClr val="0000FF"/>
              </a:solidFill>
              <a:latin typeface="Times New Roman" panose="02020603050405020304" pitchFamily="18" charset="0"/>
            </a:endParaRPr>
          </a:p>
        </p:txBody>
      </p:sp>
      <p:sp>
        <p:nvSpPr>
          <p:cNvPr id="21509" name="Text Box 5"/>
          <p:cNvSpPr txBox="1">
            <a:spLocks noChangeArrowheads="1"/>
          </p:cNvSpPr>
          <p:nvPr/>
        </p:nvSpPr>
        <p:spPr bwMode="auto">
          <a:xfrm>
            <a:off x="304800" y="685800"/>
            <a:ext cx="8382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rgbClr val="FF0000"/>
                </a:solidFill>
                <a:latin typeface="Times New Roman" panose="02020603050405020304" pitchFamily="18" charset="0"/>
                <a:cs typeface="Times New Roman" panose="02020603050405020304" pitchFamily="18" charset="0"/>
              </a:rPr>
              <a:t>1</a:t>
            </a:r>
            <a:r>
              <a:rPr lang="en-US" altLang="en-US" b="1">
                <a:solidFill>
                  <a:srgbClr val="0000FF"/>
                </a:solidFill>
                <a:latin typeface="Times New Roman" panose="02020603050405020304" pitchFamily="18" charset="0"/>
                <a:cs typeface="Times New Roman" panose="02020603050405020304" pitchFamily="18" charset="0"/>
              </a:rPr>
              <a:t>. </a:t>
            </a:r>
            <a:r>
              <a:rPr lang="en-US" altLang="en-US" b="1">
                <a:solidFill>
                  <a:srgbClr val="FF0000"/>
                </a:solidFill>
                <a:latin typeface="Times New Roman" panose="02020603050405020304" pitchFamily="18" charset="0"/>
                <a:cs typeface="Times New Roman" panose="02020603050405020304" pitchFamily="18" charset="0"/>
              </a:rPr>
              <a:t>Nguyên nhân bên ngoài</a:t>
            </a:r>
          </a:p>
        </p:txBody>
      </p:sp>
      <p:pic>
        <p:nvPicPr>
          <p:cNvPr id="21510" name="Picture 6" descr="t4066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4572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642px-Mauna_Loa_from_the_air_May_2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371600"/>
            <a:ext cx="4038600" cy="377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hạn há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057400"/>
            <a:ext cx="4038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AutoShape 10"/>
          <p:cNvSpPr>
            <a:spLocks noChangeArrowheads="1"/>
          </p:cNvSpPr>
          <p:nvPr/>
        </p:nvSpPr>
        <p:spPr bwMode="auto">
          <a:xfrm>
            <a:off x="762000" y="5943600"/>
            <a:ext cx="609600" cy="457200"/>
          </a:xfrm>
          <a:prstGeom prst="rightArrow">
            <a:avLst>
              <a:gd name="adj1" fmla="val 50000"/>
              <a:gd name="adj2"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1515" name="Picture 11" descr="'Khó dùng máy bay để chữa cháy rừ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133600"/>
            <a:ext cx="45720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AutoShape 12"/>
          <p:cNvSpPr>
            <a:spLocks noChangeArrowheads="1"/>
          </p:cNvSpPr>
          <p:nvPr/>
        </p:nvSpPr>
        <p:spPr bwMode="auto">
          <a:xfrm>
            <a:off x="1905000" y="5715000"/>
            <a:ext cx="4572000" cy="838200"/>
          </a:xfrm>
          <a:prstGeom prst="wedgeRoundRectCallout">
            <a:avLst>
              <a:gd name="adj1" fmla="val -47083"/>
              <a:gd name="adj2" fmla="val 73676"/>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t>Nguyên nhân bên ngoài gây ra diễn thế là gì?</a:t>
            </a:r>
          </a:p>
        </p:txBody>
      </p:sp>
      <p:sp>
        <p:nvSpPr>
          <p:cNvPr id="13322" name="Slide Number Placeholder 1"/>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57ADB17-A417-4FBD-9CF1-3544E652C0BB}" type="slidenum">
              <a:rPr lang="en-US" altLang="en-US" sz="1400"/>
              <a:pPr>
                <a:spcBef>
                  <a:spcPct val="0"/>
                </a:spcBef>
                <a:buFontTx/>
                <a:buNone/>
              </a:pPr>
              <a:t>9</a:t>
            </a:fld>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blinds(horizontal)">
                                      <p:cBhvr>
                                        <p:cTn id="7" dur="500"/>
                                        <p:tgtEl>
                                          <p:spTgt spid="215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blinds(horizontal)">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blinds(horizontal)">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blinds(horizontal)">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nodeType="clickEffect">
                                  <p:stCondLst>
                                    <p:cond delay="0"/>
                                  </p:stCondLst>
                                  <p:childTnLst>
                                    <p:animEffect transition="out" filter="blinds(horizontal)">
                                      <p:cBhvr>
                                        <p:cTn id="26" dur="500"/>
                                        <p:tgtEl>
                                          <p:spTgt spid="21510"/>
                                        </p:tgtEl>
                                      </p:cBhvr>
                                    </p:animEffect>
                                    <p:set>
                                      <p:cBhvr>
                                        <p:cTn id="27" dur="1" fill="hold">
                                          <p:stCondLst>
                                            <p:cond delay="499"/>
                                          </p:stCondLst>
                                        </p:cTn>
                                        <p:tgtEl>
                                          <p:spTgt spid="21510"/>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xit" presetSubtype="10" fill="hold" nodeType="clickEffect">
                                  <p:stCondLst>
                                    <p:cond delay="0"/>
                                  </p:stCondLst>
                                  <p:childTnLst>
                                    <p:animEffect transition="out" filter="blinds(horizontal)">
                                      <p:cBhvr>
                                        <p:cTn id="31" dur="500"/>
                                        <p:tgtEl>
                                          <p:spTgt spid="21511"/>
                                        </p:tgtEl>
                                      </p:cBhvr>
                                    </p:animEffect>
                                    <p:set>
                                      <p:cBhvr>
                                        <p:cTn id="32" dur="1" fill="hold">
                                          <p:stCondLst>
                                            <p:cond delay="499"/>
                                          </p:stCondLst>
                                        </p:cTn>
                                        <p:tgtEl>
                                          <p:spTgt spid="21511"/>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21515"/>
                                        </p:tgtEl>
                                        <p:attrNameLst>
                                          <p:attrName>style.visibility</p:attrName>
                                        </p:attrNameLst>
                                      </p:cBhvr>
                                      <p:to>
                                        <p:strVal val="visible"/>
                                      </p:to>
                                    </p:set>
                                    <p:animEffect transition="in" filter="blinds(horizontal)">
                                      <p:cBhvr>
                                        <p:cTn id="37" dur="500"/>
                                        <p:tgtEl>
                                          <p:spTgt spid="2151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21513"/>
                                        </p:tgtEl>
                                        <p:attrNameLst>
                                          <p:attrName>style.visibility</p:attrName>
                                        </p:attrNameLst>
                                      </p:cBhvr>
                                      <p:to>
                                        <p:strVal val="visible"/>
                                      </p:to>
                                    </p:set>
                                    <p:animEffect transition="in" filter="blinds(horizontal)">
                                      <p:cBhvr>
                                        <p:cTn id="42" dur="500"/>
                                        <p:tgtEl>
                                          <p:spTgt spid="2151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1514"/>
                                        </p:tgtEl>
                                        <p:attrNameLst>
                                          <p:attrName>style.visibility</p:attrName>
                                        </p:attrNameLst>
                                      </p:cBhvr>
                                      <p:to>
                                        <p:strVal val="visible"/>
                                      </p:to>
                                    </p:set>
                                    <p:animEffect transition="in" filter="blinds(horizontal)">
                                      <p:cBhvr>
                                        <p:cTn id="47" dur="500"/>
                                        <p:tgtEl>
                                          <p:spTgt spid="2151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1516"/>
                                        </p:tgtEl>
                                        <p:attrNameLst>
                                          <p:attrName>style.visibility</p:attrName>
                                        </p:attrNameLst>
                                      </p:cBhvr>
                                      <p:to>
                                        <p:strVal val="visible"/>
                                      </p:to>
                                    </p:set>
                                    <p:animEffect transition="in" filter="blinds(horizontal)">
                                      <p:cBhvr>
                                        <p:cTn id="52" dur="500"/>
                                        <p:tgtEl>
                                          <p:spTgt spid="21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09" grpId="0"/>
      <p:bldP spid="21514" grpId="0" animBg="1"/>
      <p:bldP spid="21516"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430</TotalTime>
  <Words>813</Words>
  <Application>Microsoft Office PowerPoint</Application>
  <PresentationFormat>On-screen Show (4:3)</PresentationFormat>
  <Paragraphs>124</Paragraphs>
  <Slides>16</Slides>
  <Notes>2</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1" baseType="lpstr">
      <vt:lpstr>Arial</vt:lpstr>
      <vt:lpstr>Tahoma</vt:lpstr>
      <vt:lpstr>Times New Roman</vt:lpstr>
      <vt:lpstr>Default Design</vt:lpstr>
      <vt:lpstr>Bitmap Image</vt:lpstr>
      <vt:lpstr>BÀI 41. DIỄN THẾ SINH THÁI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41: DIỄN THẾ SINH THÁI</dc:title>
  <dc:creator>User</dc:creator>
  <cp:lastModifiedBy>NHU TRANG</cp:lastModifiedBy>
  <cp:revision>44</cp:revision>
  <dcterms:created xsi:type="dcterms:W3CDTF">2002-01-14T13:52:04Z</dcterms:created>
  <dcterms:modified xsi:type="dcterms:W3CDTF">2022-03-03T00:40:03Z</dcterms:modified>
</cp:coreProperties>
</file>